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5" r:id="rId4"/>
    <p:sldId id="259" r:id="rId5"/>
    <p:sldId id="260" r:id="rId6"/>
    <p:sldId id="261" r:id="rId7"/>
    <p:sldId id="286" r:id="rId8"/>
    <p:sldId id="287" r:id="rId9"/>
    <p:sldId id="265" r:id="rId10"/>
    <p:sldId id="285" r:id="rId11"/>
    <p:sldId id="262" r:id="rId12"/>
    <p:sldId id="274" r:id="rId13"/>
    <p:sldId id="264" r:id="rId14"/>
    <p:sldId id="268" r:id="rId15"/>
    <p:sldId id="266" r:id="rId16"/>
    <p:sldId id="281" r:id="rId17"/>
    <p:sldId id="282" r:id="rId18"/>
    <p:sldId id="283" r:id="rId19"/>
    <p:sldId id="271" r:id="rId20"/>
    <p:sldId id="280" r:id="rId21"/>
    <p:sldId id="272" r:id="rId22"/>
    <p:sldId id="267" r:id="rId23"/>
    <p:sldId id="292" r:id="rId24"/>
    <p:sldId id="290" r:id="rId25"/>
    <p:sldId id="278" r:id="rId26"/>
    <p:sldId id="279" r:id="rId27"/>
    <p:sldId id="288" r:id="rId28"/>
    <p:sldId id="291" r:id="rId29"/>
    <p:sldId id="289" r:id="rId30"/>
    <p:sldId id="293" r:id="rId31"/>
    <p:sldId id="26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7A01E55-5B5C-4CE6-9B50-AADCC69DF4C0}">
          <p14:sldIdLst>
            <p14:sldId id="256"/>
            <p14:sldId id="257"/>
          </p14:sldIdLst>
        </p14:section>
        <p14:section name="lecture" id="{825EF03C-BBE4-40FD-ADD6-3CDF27B01585}">
          <p14:sldIdLst>
            <p14:sldId id="275"/>
            <p14:sldId id="259"/>
            <p14:sldId id="260"/>
            <p14:sldId id="261"/>
            <p14:sldId id="286"/>
            <p14:sldId id="287"/>
            <p14:sldId id="265"/>
            <p14:sldId id="285"/>
            <p14:sldId id="262"/>
          </p14:sldIdLst>
        </p14:section>
        <p14:section name="contest" id="{3BBC980F-58C0-4781-8CDB-A4A75D601E85}">
          <p14:sldIdLst>
            <p14:sldId id="274"/>
            <p14:sldId id="264"/>
            <p14:sldId id="268"/>
            <p14:sldId id="266"/>
            <p14:sldId id="281"/>
            <p14:sldId id="282"/>
            <p14:sldId id="283"/>
            <p14:sldId id="271"/>
            <p14:sldId id="280"/>
            <p14:sldId id="272"/>
            <p14:sldId id="267"/>
            <p14:sldId id="292"/>
            <p14:sldId id="290"/>
          </p14:sldIdLst>
        </p14:section>
        <p14:section name="discuss" id="{CEF1FEF7-D7CC-4FEC-BA3B-9D6E5CF8FC76}">
          <p14:sldIdLst>
            <p14:sldId id="278"/>
            <p14:sldId id="279"/>
            <p14:sldId id="288"/>
            <p14:sldId id="291"/>
          </p14:sldIdLst>
        </p14:section>
        <p14:section name="end" id="{629096F4-D6C3-43E5-AF4E-A2308A4544F0}">
          <p14:sldIdLst>
            <p14:sldId id="289"/>
            <p14:sldId id="293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hsolt" initials="Ks." lastIdx="1" clrIdx="0">
    <p:extLst>
      <p:ext uri="{19B8F6BF-5375-455C-9EA6-DF929625EA0E}">
        <p15:presenceInfo xmlns:p15="http://schemas.microsoft.com/office/powerpoint/2012/main" userId="kahsol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0862" autoAdjust="0"/>
  </p:normalViewPr>
  <p:slideViewPr>
    <p:cSldViewPr snapToGrid="0">
      <p:cViewPr varScale="1">
        <p:scale>
          <a:sx n="112" d="100"/>
          <a:sy n="112" d="100"/>
        </p:scale>
        <p:origin x="81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5A624-CEB9-4998-BDE5-FE0741BD58D9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833BD-7FAA-4D49-A41F-01F52BFA1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16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13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CN" dirty="0"/>
              <a:t>https://pennylane.ai/qml/demos/tutorial_intro_qsvt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942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b="0" u="sng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https://pennylane.ai/qml/demos/tutorial_lcu_blockencoding</a:t>
            </a:r>
            <a:endParaRPr lang="fr-FR" altLang="zh-CN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18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597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300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43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399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433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038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红色：感觉实际上有些问题</a:t>
            </a:r>
            <a:endParaRPr lang="en-US" altLang="zh-CN" dirty="0"/>
          </a:p>
          <a:p>
            <a:r>
              <a:rPr lang="zh-CN" altLang="en-US" dirty="0"/>
              <a:t>黄色：我们的实验表明确实有效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14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22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CN" dirty="0"/>
              <a:t>https://en.wikipedia.org/wiki/Time_evolution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847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83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61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CN" dirty="0"/>
              <a:t>https://en.wikipedia.org/wiki/Adiabatic_theorem</a:t>
            </a:r>
          </a:p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82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403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081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8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861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0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35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DC6066C1-5ED6-79BD-2948-B7900ACD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B0C90FDB-FF95-8425-E9F4-430F95F2F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6/6/2024</a:t>
            </a:fld>
            <a:endParaRPr lang="en-US" dirty="0"/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AC4DCB06-21D4-1330-7DE7-7B9E3F81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74DD45C-D66C-05C2-7528-A4249C5B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Graphical-representation-of-quantum-annealing_fig2_351810686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7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47.png"/><Relationship Id="rId4" Type="http://schemas.openxmlformats.org/officeDocument/2006/relationships/video" Target="../media/media7.mp4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WfByvOf3N3Y" TargetMode="External"/><Relationship Id="rId3" Type="http://schemas.microsoft.com/office/2007/relationships/media" Target="../media/media10.mp4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png"/><Relationship Id="rId4" Type="http://schemas.openxmlformats.org/officeDocument/2006/relationships/video" Target="../media/media10.mp4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ennylane.ai/qml/demos/tutorial_lcu_blockencoding/" TargetMode="External"/><Relationship Id="rId2" Type="http://schemas.openxmlformats.org/officeDocument/2006/relationships/hyperlink" Target="https://pennylane.ai/qml/demos/tutorial_intro_qsv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nnylane.ai/qml/demos/tutorial_block_encodin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hsolt/Adiabatic-Linear-Solver-QPanda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7.png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video" Target="../media/media5.mp4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amiltonian_simulation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pennylane.ai/qml/demos/tutorial_block_enco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nnylane.ai/qml/demos/tutorial_lcu_blockencodin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3ADA44F-4068-F15B-7691-E8CEB567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4" y="4205756"/>
            <a:ext cx="7197726" cy="1405467"/>
          </a:xfrm>
        </p:spPr>
        <p:txBody>
          <a:bodyPr/>
          <a:lstStyle/>
          <a:p>
            <a:pPr algn="ctr"/>
            <a:endParaRPr lang="en-US" altLang="zh-CN" cap="none" dirty="0"/>
          </a:p>
          <a:p>
            <a:pPr algn="ctr"/>
            <a:r>
              <a:rPr lang="en-US" altLang="zh-CN" cap="none" dirty="0" err="1"/>
              <a:t>vhaktyr</a:t>
            </a:r>
            <a:endParaRPr lang="en-US" altLang="zh-CN" cap="none" dirty="0"/>
          </a:p>
          <a:p>
            <a:pPr algn="ctr"/>
            <a:r>
              <a:rPr lang="en-US" altLang="zh-CN" cap="none" dirty="0"/>
              <a:t>2024/6/1</a:t>
            </a:r>
            <a:endParaRPr lang="zh-CN" altLang="en-US" cap="none" dirty="0"/>
          </a:p>
          <a:p>
            <a:pPr algn="ctr"/>
            <a:endParaRPr lang="zh-CN" altLang="en-US" cap="none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7105BE-0CE8-84B2-928C-4137122B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5" y="230148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altLang="zh-CN" cap="none" dirty="0"/>
              <a:t>Discrete Adiabatic Quantum Linear-system Solver 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585778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86759"/>
            <a:ext cx="10131425" cy="1456267"/>
          </a:xfrm>
        </p:spPr>
        <p:txBody>
          <a:bodyPr/>
          <a:lstStyle/>
          <a:p>
            <a:r>
              <a:rPr lang="pt-BR" altLang="zh-CN" cap="none" dirty="0"/>
              <a:t>Schedule Function &amp; Randomizatiom Method </a:t>
            </a:r>
            <a:r>
              <a:rPr lang="pt-BR" altLang="zh-CN" sz="2000" cap="none" dirty="0"/>
              <a:t>(</a:t>
            </a:r>
            <a:r>
              <a:rPr lang="en-US" altLang="zh-CN" sz="2000" cap="none" dirty="0"/>
              <a:t>arXiv:1909.05500</a:t>
            </a:r>
            <a:r>
              <a:rPr lang="pt-BR" altLang="zh-CN" sz="2000" cap="none" dirty="0"/>
              <a:t>)                               (</a:t>
            </a:r>
            <a:r>
              <a:rPr lang="en-US" altLang="zh-CN" sz="2000" cap="none" dirty="0"/>
              <a:t>arXiv:1805.10549</a:t>
            </a:r>
            <a:r>
              <a:rPr lang="pt-BR" altLang="zh-CN" sz="2000" cap="none" dirty="0"/>
              <a:t>)</a:t>
            </a:r>
            <a:endParaRPr lang="zh-CN" altLang="en-US" sz="200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43101"/>
                <a:ext cx="10131425" cy="4150074"/>
              </a:xfrm>
            </p:spPr>
            <p:txBody>
              <a:bodyPr anchor="t">
                <a:normAutofit/>
              </a:bodyPr>
              <a:lstStyle/>
              <a:p>
                <a:r>
                  <a:rPr lang="pt-BR" altLang="zh-CN" sz="2000" cap="none" dirty="0"/>
                  <a:t>Hamiltonian schedule: </a:t>
                </a:r>
                <a:r>
                  <a:rPr lang="pt-BR" altLang="zh-CN" sz="2000" cap="none" dirty="0">
                    <a:solidFill>
                      <a:srgbClr val="FFFF00"/>
                    </a:solidFill>
                  </a:rPr>
                  <a:t>s</a:t>
                </a:r>
                <a:r>
                  <a:rPr lang="pt-BR" altLang="zh-CN" sz="2000" cap="none" dirty="0"/>
                  <a:t> in H(</a:t>
                </a:r>
                <a:r>
                  <a:rPr lang="pt-BR" altLang="zh-CN" sz="2000" cap="none" dirty="0">
                    <a:solidFill>
                      <a:srgbClr val="FFFF00"/>
                    </a:solidFill>
                  </a:rPr>
                  <a:t>s</a:t>
                </a:r>
                <a:r>
                  <a:rPr lang="pt-BR" altLang="zh-CN" sz="2000" cap="none" dirty="0"/>
                  <a:t>)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): [0, 1]→[0, 1]</m:t>
                    </m:r>
                  </m:oMath>
                </a14:m>
                <a:endParaRPr lang="en-US" altLang="zh-CN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pPr lvl="1"/>
                <a:r>
                  <a:rPr lang="en-US" altLang="zh-CN" sz="1800" dirty="0"/>
                  <a:t>Principle: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)↓</m:t>
                    </m:r>
                  </m:oMath>
                </a14:m>
                <a:endParaRPr lang="en-US" altLang="zh-CN" sz="1800" dirty="0"/>
              </a:p>
              <a:p>
                <a:pPr lvl="1"/>
                <a:endParaRPr lang="en-US" altLang="zh-CN" sz="1800" dirty="0"/>
              </a:p>
              <a:p>
                <a:r>
                  <a:rPr lang="pt-BR" altLang="zh-CN" sz="2000" cap="none" dirty="0"/>
                  <a:t>Evolution time schedule: </a:t>
                </a:r>
                <a:r>
                  <a:rPr lang="pt-BR" altLang="zh-CN" sz="2000" cap="none" dirty="0">
                    <a:solidFill>
                      <a:srgbClr val="FFFF00"/>
                    </a:solidFill>
                  </a:rPr>
                  <a:t>t</a:t>
                </a:r>
                <a:r>
                  <a:rPr lang="pt-BR" altLang="zh-CN" sz="2000" cap="none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𝑖𝐻𝑡</m:t>
                        </m:r>
                      </m:sup>
                    </m:sSup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sz="1800" dirty="0"/>
                  <a:t>constant: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1800" i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1800" i="0" dirty="0" smtClean="0">
                        <a:latin typeface="Cambria Math" panose="02040503050406030204" pitchFamily="18" charset="0"/>
                      </a:rPr>
                      <m:t> / </m:t>
                    </m:r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altLang="zh-CN" sz="1800" dirty="0"/>
              </a:p>
              <a:p>
                <a:pPr lvl="1"/>
                <a:r>
                  <a:rPr lang="en-US" altLang="zh-CN" sz="1800" dirty="0"/>
                  <a:t>randomized: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18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2</m:t>
                    </m:r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zh-CN" alt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altLang="zh-CN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zh-CN" alt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zh-CN" sz="1600" dirty="0"/>
                  <a:t> is the condition number of A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43101"/>
                <a:ext cx="10131425" cy="4150074"/>
              </a:xfrm>
              <a:blipFill>
                <a:blip r:embed="rId3"/>
                <a:stretch>
                  <a:fillRect l="-542" t="-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21F2340-9E7B-9448-0DF3-1F1146D87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34" y="1861960"/>
            <a:ext cx="4950435" cy="3374546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2094C20-E226-518B-B9B2-1D4A8F414665}"/>
              </a:ext>
            </a:extLst>
          </p:cNvPr>
          <p:cNvGrpSpPr/>
          <p:nvPr/>
        </p:nvGrpSpPr>
        <p:grpSpPr>
          <a:xfrm>
            <a:off x="5943584" y="5485487"/>
            <a:ext cx="5743133" cy="1091577"/>
            <a:chOff x="5842953" y="5447737"/>
            <a:chExt cx="5743133" cy="109157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DCB0517-851B-4015-75E7-9E04B14D6A57}"/>
                </a:ext>
              </a:extLst>
            </p:cNvPr>
            <p:cNvGrpSpPr/>
            <p:nvPr/>
          </p:nvGrpSpPr>
          <p:grpSpPr>
            <a:xfrm>
              <a:off x="5842953" y="5447737"/>
              <a:ext cx="5743133" cy="1091577"/>
              <a:chOff x="2886069" y="5594735"/>
              <a:chExt cx="5743133" cy="1091577"/>
            </a:xfrm>
          </p:grpSpPr>
          <p:sp>
            <p:nvSpPr>
              <p:cNvPr id="6" name="箭头: 右 5">
                <a:extLst>
                  <a:ext uri="{FF2B5EF4-FFF2-40B4-BE49-F238E27FC236}">
                    <a16:creationId xmlns:a16="http://schemas.microsoft.com/office/drawing/2014/main" id="{3BFBFC06-1A1D-3FDA-608F-8BF371E3BC8F}"/>
                  </a:ext>
                </a:extLst>
              </p:cNvPr>
              <p:cNvSpPr/>
              <p:nvPr/>
            </p:nvSpPr>
            <p:spPr>
              <a:xfrm>
                <a:off x="4284340" y="6035040"/>
                <a:ext cx="4121784" cy="281940"/>
              </a:xfrm>
              <a:prstGeom prst="rightArrow">
                <a:avLst>
                  <a:gd name="adj1" fmla="val 50000"/>
                  <a:gd name="adj2" fmla="val 114865"/>
                </a:avLst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3F8D9D-A0FD-BF39-7C22-23BC2201D967}"/>
                  </a:ext>
                </a:extLst>
              </p:cNvPr>
              <p:cNvSpPr txBox="1"/>
              <p:nvPr/>
            </p:nvSpPr>
            <p:spPr>
              <a:xfrm>
                <a:off x="2966079" y="5663245"/>
                <a:ext cx="13182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Logical step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D24299-76A7-4650-4FBC-0FAA04D6D748}"/>
                  </a:ext>
                </a:extLst>
              </p:cNvPr>
              <p:cNvSpPr txBox="1"/>
              <p:nvPr/>
            </p:nvSpPr>
            <p:spPr>
              <a:xfrm>
                <a:off x="2886069" y="6316831"/>
                <a:ext cx="14782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Physical time</a:t>
                </a:r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9098C21-5ECB-2A11-E7C6-2CDED36CF0D6}"/>
                  </a:ext>
                </a:extLst>
              </p:cNvPr>
              <p:cNvSpPr txBox="1"/>
              <p:nvPr/>
            </p:nvSpPr>
            <p:spPr>
              <a:xfrm>
                <a:off x="4292434" y="6316980"/>
                <a:ext cx="6124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T=0</a:t>
                </a:r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3B0CCD-70D4-7854-028F-7B0BD41C37A2}"/>
                  </a:ext>
                </a:extLst>
              </p:cNvPr>
              <p:cNvSpPr txBox="1"/>
              <p:nvPr/>
            </p:nvSpPr>
            <p:spPr>
              <a:xfrm>
                <a:off x="5030619" y="6316831"/>
                <a:ext cx="74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T=5</a:t>
                </a:r>
                <a:endParaRPr lang="zh-CN" altLang="en-US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C7FC98-044D-E582-787A-8311FBD3566B}"/>
                  </a:ext>
                </a:extLst>
              </p:cNvPr>
              <p:cNvSpPr txBox="1"/>
              <p:nvPr/>
            </p:nvSpPr>
            <p:spPr>
              <a:xfrm>
                <a:off x="7685263" y="6312103"/>
                <a:ext cx="9439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T=1000</a:t>
                </a:r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0E18632-8730-F4A0-370D-3829DD3CEB30}"/>
                  </a:ext>
                </a:extLst>
              </p:cNvPr>
              <p:cNvSpPr txBox="1"/>
              <p:nvPr/>
            </p:nvSpPr>
            <p:spPr>
              <a:xfrm>
                <a:off x="4225758" y="5663394"/>
                <a:ext cx="74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s=0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53299153-9ECF-19D6-4D28-9F73480B801B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073" y="5594735"/>
                    <a:ext cx="745819" cy="4851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dirty="0"/>
                      <a:t>s=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200</m:t>
                            </m:r>
                          </m:den>
                        </m:f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53299153-9ECF-19D6-4D28-9F73480B80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073" y="5594735"/>
                    <a:ext cx="745819" cy="4851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098" b="-75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FB469DF-2E94-716C-7DB9-B773A45CEE20}"/>
                  </a:ext>
                </a:extLst>
              </p:cNvPr>
              <p:cNvSpPr txBox="1"/>
              <p:nvPr/>
            </p:nvSpPr>
            <p:spPr>
              <a:xfrm>
                <a:off x="7784322" y="5658368"/>
                <a:ext cx="74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s=1.0</a:t>
                </a:r>
                <a:endParaRPr lang="zh-CN" altLang="en-US" dirty="0"/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C0D60A56-1AB7-8AA9-041B-F19D9AFDC3FE}"/>
                  </a:ext>
                </a:extLst>
              </p:cNvPr>
              <p:cNvCxnSpPr/>
              <p:nvPr/>
            </p:nvCxnSpPr>
            <p:spPr>
              <a:xfrm>
                <a:off x="4968554" y="5920740"/>
                <a:ext cx="0" cy="51054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A527A87-3AC5-08A9-87A5-36CBB0E7FA85}"/>
                  </a:ext>
                </a:extLst>
              </p:cNvPr>
              <p:cNvCxnSpPr/>
              <p:nvPr/>
            </p:nvCxnSpPr>
            <p:spPr>
              <a:xfrm>
                <a:off x="5751513" y="5920740"/>
                <a:ext cx="0" cy="51054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2795105A-FA18-4C51-03CE-540503FDA2B4}"/>
                  </a:ext>
                </a:extLst>
              </p:cNvPr>
              <p:cNvCxnSpPr/>
              <p:nvPr/>
            </p:nvCxnSpPr>
            <p:spPr>
              <a:xfrm>
                <a:off x="6460173" y="5920740"/>
                <a:ext cx="0" cy="51054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69FF8E2-7F35-4C51-C8E0-8F1AC7AE53E2}"/>
                  </a:ext>
                </a:extLst>
              </p:cNvPr>
              <p:cNvSpPr txBox="1"/>
              <p:nvPr/>
            </p:nvSpPr>
            <p:spPr>
              <a:xfrm>
                <a:off x="6918866" y="5619770"/>
                <a:ext cx="74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EEB07F0-9BD1-546B-9A81-37D90EDC09AA}"/>
                  </a:ext>
                </a:extLst>
              </p:cNvPr>
              <p:cNvSpPr txBox="1"/>
              <p:nvPr/>
            </p:nvSpPr>
            <p:spPr>
              <a:xfrm>
                <a:off x="6918866" y="6199329"/>
                <a:ext cx="74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9BB812F-1E68-1F5A-110C-675171DABEC2}"/>
                </a:ext>
              </a:extLst>
            </p:cNvPr>
            <p:cNvSpPr/>
            <p:nvPr/>
          </p:nvSpPr>
          <p:spPr>
            <a:xfrm>
              <a:off x="5842953" y="5447737"/>
              <a:ext cx="5743133" cy="108670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442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CN" cap="none" dirty="0"/>
              <a:t>Eigenvalue Filtering </a:t>
            </a:r>
            <a:r>
              <a:rPr lang="pt-BR" altLang="zh-CN" sz="2000" cap="none" dirty="0"/>
              <a:t>(</a:t>
            </a:r>
            <a:r>
              <a:rPr lang="en-US" altLang="zh-CN" sz="2000" cap="none" dirty="0"/>
              <a:t>arXiv:1910.14596</a:t>
            </a:r>
            <a:r>
              <a:rPr lang="pt-BR" altLang="zh-CN" sz="2000" cap="none" dirty="0"/>
              <a:t>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2" y="2142067"/>
                <a:ext cx="7627774" cy="3922831"/>
              </a:xfrm>
            </p:spPr>
            <p:txBody>
              <a:bodyPr anchor="t">
                <a:normAutofit/>
              </a:bodyPr>
              <a:lstStyle/>
              <a:p>
                <a:r>
                  <a:rPr lang="en-US" altLang="zh-CN" dirty="0"/>
                  <a:t>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CN" dirty="0"/>
                  <a:t>preserving λ-eigenstate, filtering out others eigenstates</a:t>
                </a:r>
              </a:p>
              <a:p>
                <a:r>
                  <a:rPr lang="en-US" altLang="zh-CN" dirty="0"/>
                  <a:t>The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Chebyshev polynomial of the first kind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, 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|≤1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⁡(ℓ</m:t>
                              </m:r>
                              <m: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arccosh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Define the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degree polynomial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l-GR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−1+2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(−1+2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Perform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QSVT</a:t>
                </a:r>
                <a:r>
                  <a:rPr lang="en-US" altLang="zh-CN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2142067"/>
                <a:ext cx="7627774" cy="3922831"/>
              </a:xfrm>
              <a:blipFill>
                <a:blip r:embed="rId3"/>
                <a:stretch>
                  <a:fillRect l="-560" t="-776" r="-320" b="-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AFCD023-33EC-F45A-0CDF-3356E2516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75" y="2828645"/>
            <a:ext cx="4487424" cy="28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1608BE-36FA-BDE8-FC22-E7FAB9E6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Solutions to the Contest Problem</a:t>
            </a:r>
            <a:endParaRPr lang="zh-CN" altLang="en-US" cap="none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9AC5BA-9139-5CDB-E804-734102F48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Part 2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51800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Problem Description</a:t>
            </a:r>
            <a:endParaRPr lang="zh-CN" altLang="en-US" cap="none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DB2E63-321E-BA7F-0FBC-37BBFDF0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325" y="1971524"/>
            <a:ext cx="9137350" cy="4378476"/>
          </a:xfrm>
        </p:spPr>
      </p:pic>
    </p:spTree>
    <p:extLst>
      <p:ext uri="{BB962C8B-B14F-4D97-AF65-F5344CB8AC3E}">
        <p14:creationId xmlns:p14="http://schemas.microsoft.com/office/powerpoint/2010/main" val="321301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Task 1: Implementing the Block Encoding</a:t>
            </a:r>
            <a:endParaRPr lang="zh-CN" altLang="en-US" cap="none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4622F5A-2751-D552-7D27-C5121064B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/>
              <a:t>我们实现了 </a:t>
            </a:r>
            <a:r>
              <a:rPr lang="en-US" altLang="zh-CN" dirty="0">
                <a:solidFill>
                  <a:srgbClr val="FFFF00"/>
                </a:solidFill>
              </a:rPr>
              <a:t>4</a:t>
            </a:r>
            <a:r>
              <a:rPr lang="en-US" altLang="zh-CN" dirty="0"/>
              <a:t> </a:t>
            </a:r>
            <a:r>
              <a:rPr lang="zh-CN" altLang="en-US" dirty="0"/>
              <a:t>种不同的块编码算法</a:t>
            </a:r>
            <a:endParaRPr lang="en-US" altLang="zh-CN" dirty="0"/>
          </a:p>
          <a:p>
            <a:pPr lvl="1"/>
            <a:r>
              <a:rPr lang="zh-CN" altLang="en-US" dirty="0"/>
              <a:t>以 </a:t>
            </a:r>
            <a:r>
              <a:rPr lang="en-US" altLang="zh-CN" dirty="0">
                <a:solidFill>
                  <a:srgbClr val="FFFF00"/>
                </a:solidFill>
              </a:rPr>
              <a:t>QSVT</a:t>
            </a:r>
            <a:r>
              <a:rPr lang="en-US" altLang="zh-CN" dirty="0"/>
              <a:t> </a:t>
            </a:r>
            <a:r>
              <a:rPr lang="zh-CN" altLang="en-US" dirty="0"/>
              <a:t>方法为第一题的最终提交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5A8B4BF-596D-5BB0-CE95-5617B130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7" y="3069582"/>
            <a:ext cx="10131425" cy="28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7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Block Encoding: QSVT-like</a:t>
            </a:r>
            <a:br>
              <a:rPr lang="en-US" altLang="zh-CN" cap="none" dirty="0"/>
            </a:br>
            <a:r>
              <a:rPr lang="en-US" altLang="zh-CN" sz="2000" cap="none" dirty="0"/>
              <a:t>(arXiv:2203.10236)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37657"/>
                <a:ext cx="10131425" cy="4310743"/>
              </a:xfrm>
            </p:spPr>
            <p:txBody>
              <a:bodyPr anchor="t">
                <a:normAutofit/>
              </a:bodyPr>
              <a:lstStyle/>
              <a:p>
                <a:r>
                  <a:rPr lang="zh-CN" altLang="en-US" dirty="0"/>
                  <a:t>对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任意形状</a:t>
                </a:r>
                <a:r>
                  <a:rPr lang="zh-CN" altLang="en-US" dirty="0"/>
                  <a:t>的复矩阵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，满足谱范数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，直接构造如下矩阵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sSup>
                                      <m:sSup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p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dirty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p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lang="en-US" altLang="zh-CN" dirty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rad>
                  </m:oMath>
                </a14:m>
                <a:r>
                  <a:rPr lang="zh-CN" altLang="en-US" dirty="0"/>
                  <a:t> 定义为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矩阵开根</a:t>
                </a:r>
                <a:r>
                  <a:rPr lang="zh-CN" altLang="en-US" dirty="0"/>
                  <a:t>运算，即在 </a:t>
                </a:r>
                <a:r>
                  <a:rPr lang="en-US" altLang="zh-CN" dirty="0"/>
                  <a:t>A </a:t>
                </a:r>
                <a:r>
                  <a:rPr lang="zh-CN" altLang="en-US" dirty="0"/>
                  <a:t>的特征分解中对谱系数分别开根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ra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i="0" dirty="0" smtClean="0">
                          <a:latin typeface="Cambria Math" panose="02040503050406030204" pitchFamily="18" charset="0"/>
                        </a:rPr>
                        <m:t>V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rad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易验证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的一个 </a:t>
                </a:r>
                <a:r>
                  <a:rPr lang="en-US" altLang="zh-CN" dirty="0"/>
                  <a:t>(λ=1,m=1,ε=0)-</a:t>
                </a:r>
                <a:r>
                  <a:rPr lang="zh-CN" altLang="en-US" dirty="0"/>
                  <a:t>块编码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满足酉性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dirty="0"/>
                  <a:t>，且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出现在其左上角的子空间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缩放因子 </a:t>
                </a:r>
                <a:r>
                  <a:rPr lang="en-US" altLang="zh-CN" dirty="0"/>
                  <a:t>λ=1</a:t>
                </a:r>
                <a:r>
                  <a:rPr lang="zh-CN" altLang="en-US" dirty="0"/>
                  <a:t>；辅助比特数 </a:t>
                </a:r>
                <a:r>
                  <a:rPr lang="en-US" altLang="zh-CN" dirty="0"/>
                  <a:t>m=1</a:t>
                </a:r>
                <a:r>
                  <a:rPr lang="zh-CN" altLang="en-US" dirty="0"/>
                  <a:t>；误差 </a:t>
                </a:r>
                <a:r>
                  <a:rPr lang="en-US" altLang="zh-CN" dirty="0"/>
                  <a:t>ε=0</a:t>
                </a:r>
              </a:p>
              <a:p>
                <a:r>
                  <a:rPr lang="zh-CN" altLang="en-US" dirty="0"/>
                  <a:t>当</a:t>
                </a:r>
                <a:r>
                  <a:rPr lang="en-US" altLang="zh-CN" dirty="0"/>
                  <a:t>A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不满足</a:t>
                </a:r>
                <a:r>
                  <a:rPr lang="zh-CN" altLang="en-US" dirty="0"/>
                  <a:t>谱范数条件时，可以转而考虑对规范化后的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 作块编码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的逻辑门线路可以借助 </a:t>
                </a:r>
                <a:r>
                  <a:rPr lang="en-US" altLang="zh-CN" dirty="0"/>
                  <a:t>QR/CSD/QSD </a:t>
                </a:r>
                <a:r>
                  <a:rPr lang="zh-CN" altLang="en-US" dirty="0"/>
                  <a:t>等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矩阵分解</a:t>
                </a:r>
                <a:r>
                  <a:rPr lang="zh-CN" altLang="en-US" dirty="0"/>
                  <a:t>技术实现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37657"/>
                <a:ext cx="10131425" cy="4310743"/>
              </a:xfrm>
              <a:blipFill>
                <a:blip r:embed="rId3"/>
                <a:stretch>
                  <a:fillRect l="-421" t="-1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3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Block Encoding: LCU</a:t>
            </a:r>
            <a:br>
              <a:rPr lang="en-US" altLang="zh-CN" cap="none" dirty="0"/>
            </a:br>
            <a:r>
              <a:rPr lang="en-US" altLang="zh-CN" sz="2000" cap="none" dirty="0"/>
              <a:t>(arXiv:1202.5822)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37657"/>
                <a:ext cx="10131425" cy="4697059"/>
              </a:xfrm>
            </p:spPr>
            <p:txBody>
              <a:bodyPr anchor="t">
                <a:normAutofit/>
              </a:bodyPr>
              <a:lstStyle/>
              <a:p>
                <a:r>
                  <a:rPr lang="zh-CN" altLang="en-US" dirty="0"/>
                  <a:t>若复方阵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可以分解为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若干酉阵的线性和</a:t>
                </a:r>
                <a:r>
                  <a:rPr lang="zh-CN" altLang="en-US" dirty="0"/>
                  <a:t>，即存在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则可以通过下述 </a:t>
                </a:r>
                <a:r>
                  <a:rPr lang="en-US" altLang="zh-CN" dirty="0"/>
                  <a:t>PREPARE-SELECT </a:t>
                </a:r>
                <a:r>
                  <a:rPr lang="zh-CN" altLang="en-US" dirty="0"/>
                  <a:t>结构的线路对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进行块编码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PREP: 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振幅编码</a:t>
                </a:r>
                <a:r>
                  <a:rPr lang="zh-CN" altLang="en-US" dirty="0"/>
                  <a:t>提供各项对应的系数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SEL: </a:t>
                </a:r>
                <a:r>
                  <a:rPr lang="zh-CN" altLang="en-US" dirty="0"/>
                  <a:t>控制比特按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位序</a:t>
                </a:r>
                <a:r>
                  <a:rPr lang="zh-CN" altLang="en-US" dirty="0"/>
                  <a:t>和门控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条件</a:t>
                </a:r>
                <a:r>
                  <a:rPr lang="zh-CN" altLang="en-US" dirty="0"/>
                  <a:t>来选择各项对应的酉矩阵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易验证该线路所对应的酉矩阵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的一个 </a:t>
                </a:r>
                <a:r>
                  <a:rPr lang="en-US" altLang="zh-CN" dirty="0"/>
                  <a:t>(λ= 1/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altLang="zh-CN" dirty="0"/>
                  <a:t>,m=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dirty="0"/>
                  <a:t>,ε)-</a:t>
                </a:r>
                <a:r>
                  <a:rPr lang="zh-CN" altLang="en-US" dirty="0"/>
                  <a:t>块编码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缩放因子 </a:t>
                </a:r>
                <a:r>
                  <a:rPr lang="en-US" altLang="zh-CN" dirty="0"/>
                  <a:t>λ=1/s </a:t>
                </a:r>
                <a:r>
                  <a:rPr lang="zh-CN" altLang="en-US" dirty="0"/>
                  <a:t>来源于振幅编码时的概率归一化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引入的 </a:t>
                </a:r>
                <a:r>
                  <a:rPr lang="en-US" altLang="zh-CN" dirty="0"/>
                  <a:t>m </a:t>
                </a:r>
                <a:r>
                  <a:rPr lang="zh-CN" altLang="en-US" dirty="0"/>
                  <a:t>个辅助比特用于 </a:t>
                </a:r>
                <a:r>
                  <a:rPr lang="en-US" altLang="zh-CN" dirty="0"/>
                  <a:t>PREP </a:t>
                </a:r>
                <a:r>
                  <a:rPr lang="zh-CN" altLang="en-US" dirty="0"/>
                  <a:t>线路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误差 </a:t>
                </a:r>
                <a:r>
                  <a:rPr lang="en-US" altLang="zh-CN" dirty="0"/>
                  <a:t>ε </a:t>
                </a:r>
                <a:r>
                  <a:rPr lang="zh-CN" altLang="en-US" dirty="0"/>
                  <a:t>取决于舍去小项的系数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37657"/>
                <a:ext cx="10131425" cy="4697059"/>
              </a:xfrm>
              <a:blipFill>
                <a:blip r:embed="rId3"/>
                <a:stretch>
                  <a:fillRect l="-421" t="-9091" b="-1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5204884-B1D7-F9B6-2B44-8E89329E7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554" y="3497874"/>
            <a:ext cx="7233917" cy="15766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9CBAB1-AA6B-82F1-7307-1979D4DB5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83" y="505650"/>
            <a:ext cx="2509838" cy="13988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F3E784-47ED-9B0F-3F88-EB28AE4FF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9270" y="2261413"/>
            <a:ext cx="3753852" cy="685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F59597-4AA6-239A-8BA0-74D4652E1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292" y="505650"/>
            <a:ext cx="1652019" cy="10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7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Block Encoding: ARCCOS</a:t>
            </a:r>
            <a:br>
              <a:rPr lang="en-US" altLang="zh-CN" cap="none" dirty="0"/>
            </a:br>
            <a:r>
              <a:rPr lang="en-US" altLang="zh-CN" sz="2000" cap="none" dirty="0"/>
              <a:t>(arXiv:2402.17529)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37657"/>
                <a:ext cx="10131425" cy="4554583"/>
              </a:xfrm>
            </p:spPr>
            <p:txBody>
              <a:bodyPr anchor="t">
                <a:normAutofit/>
              </a:bodyPr>
              <a:lstStyle/>
              <a:p>
                <a:r>
                  <a:rPr lang="zh-CN" altLang="en-US" dirty="0"/>
                  <a:t>若复方阵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 </a:t>
                </a:r>
                <a:r>
                  <a:rPr lang="en-US" altLang="zh-CN" dirty="0"/>
                  <a:t>d-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稀疏矩阵</a:t>
                </a:r>
                <a:r>
                  <a:rPr lang="zh-CN" altLang="en-US" dirty="0"/>
                  <a:t>，则可以通过下述 </a:t>
                </a:r>
                <a:r>
                  <a:rPr lang="en-US" altLang="zh-CN" dirty="0"/>
                  <a:t>query-oracle </a:t>
                </a:r>
                <a:r>
                  <a:rPr lang="zh-CN" altLang="en-US" dirty="0"/>
                  <a:t>结构的线路对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进行块编码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易验证该线路所对应的酉矩阵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的一个 </a:t>
                </a:r>
                <a:r>
                  <a:rPr lang="en-US" altLang="zh-CN" dirty="0"/>
                  <a:t>(λ=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,m=</a:t>
                </a:r>
                <a:r>
                  <a:rPr lang="en-US" altLang="zh-CN" dirty="0" err="1"/>
                  <a:t>N,ε</a:t>
                </a:r>
                <a:r>
                  <a:rPr lang="en-US" altLang="zh-CN" dirty="0"/>
                  <a:t>)-</a:t>
                </a:r>
                <a:r>
                  <a:rPr lang="zh-CN" altLang="en-US" dirty="0"/>
                  <a:t>块编码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N</a:t>
                </a:r>
                <a:r>
                  <a:rPr lang="zh-CN" altLang="en-US" dirty="0"/>
                  <a:t>为原矩阵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的行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列数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缩放因子 </a:t>
                </a:r>
                <a:r>
                  <a:rPr lang="en-US" altLang="zh-CN" dirty="0"/>
                  <a:t>λ=1/s </a:t>
                </a:r>
                <a:r>
                  <a:rPr lang="zh-CN" altLang="en-US" dirty="0"/>
                  <a:t>来源于哈达玛打散时的振幅均一化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引入的 </a:t>
                </a:r>
                <a:r>
                  <a:rPr lang="en-US" altLang="zh-CN" dirty="0"/>
                  <a:t>m </a:t>
                </a:r>
                <a:r>
                  <a:rPr lang="zh-CN" altLang="en-US" dirty="0"/>
                  <a:t>个辅助比特用于行列索引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37657"/>
                <a:ext cx="10131425" cy="4554583"/>
              </a:xfrm>
              <a:blipFill>
                <a:blip r:embed="rId3"/>
                <a:stretch>
                  <a:fillRect l="-421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47AA203-9C2B-4C3A-16CB-5A535F75F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" y="2426387"/>
            <a:ext cx="10106025" cy="2209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15A18C-98B2-A23C-EDDD-A32ABE6D5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0" y="5406011"/>
            <a:ext cx="4424363" cy="9118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5F85C4-5631-4CA3-3B05-6D107F808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826" y="229779"/>
            <a:ext cx="4169093" cy="14267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147846-4C7C-698B-4065-04E749641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450" y="514424"/>
            <a:ext cx="1652019" cy="10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3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Block Encoding: ARCSIN</a:t>
            </a:r>
            <a:br>
              <a:rPr lang="en-US" altLang="zh-CN" cap="none" dirty="0"/>
            </a:br>
            <a:r>
              <a:rPr lang="en-US" altLang="zh-CN" sz="2000" cap="none" dirty="0"/>
              <a:t>(arXiv:2402.17529)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37657"/>
                <a:ext cx="10131425" cy="4697059"/>
              </a:xfrm>
            </p:spPr>
            <p:txBody>
              <a:bodyPr anchor="t">
                <a:normAutofit/>
              </a:bodyPr>
              <a:lstStyle/>
              <a:p>
                <a:r>
                  <a:rPr lang="zh-CN" altLang="en-US" dirty="0"/>
                  <a:t>考虑到稀疏矩阵中存在大量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，将 </a:t>
                </a:r>
                <a:r>
                  <a:rPr lang="en-US" altLang="zh-CN" dirty="0" err="1"/>
                  <a:t>arccos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改为 </a:t>
                </a:r>
                <a:r>
                  <a:rPr lang="en-US" altLang="zh-CN" dirty="0" err="1"/>
                  <a:t>arcsin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编码以消除旋转角度为 </a:t>
                </a:r>
                <a:r>
                  <a:rPr lang="en-US" altLang="zh-CN" dirty="0" err="1"/>
                  <a:t>arccos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π</a:t>
                </a:r>
                <a:r>
                  <a:rPr lang="en-US" altLang="zh-CN" dirty="0"/>
                  <a:t>/2) </a:t>
                </a:r>
                <a:r>
                  <a:rPr lang="zh-CN" altLang="en-US" dirty="0"/>
                  <a:t>的项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辅助比特线路末尾引入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X</a:t>
                </a:r>
                <a:r>
                  <a:rPr lang="zh-CN" altLang="en-US" dirty="0"/>
                  <a:t>门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块编码参数 </a:t>
                </a:r>
                <a:r>
                  <a:rPr lang="en-US" altLang="zh-CN" dirty="0"/>
                  <a:t>(λ=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,m=</a:t>
                </a:r>
                <a:r>
                  <a:rPr lang="en-US" altLang="zh-CN" dirty="0" err="1"/>
                  <a:t>N,ε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与 </a:t>
                </a:r>
                <a:r>
                  <a:rPr lang="en-US" altLang="zh-CN" dirty="0"/>
                  <a:t>ARCCOS </a:t>
                </a:r>
                <a:r>
                  <a:rPr lang="zh-CN" altLang="en-US" dirty="0"/>
                  <a:t>一致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37657"/>
                <a:ext cx="10131425" cy="4697059"/>
              </a:xfrm>
              <a:blipFill>
                <a:blip r:embed="rId3"/>
                <a:stretch>
                  <a:fillRect l="-421" t="-1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5C00DE82-7D5F-F4D8-2D92-39BCEEFB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2883731"/>
            <a:ext cx="10020300" cy="2371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36CDC2-D47D-D930-C206-591AF4D5F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826" y="229779"/>
            <a:ext cx="4169093" cy="14267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548094-D3F1-6126-0F0C-3E49D2D358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6" t="13764" r="1726" b="12407"/>
          <a:stretch/>
        </p:blipFill>
        <p:spPr>
          <a:xfrm>
            <a:off x="7763826" y="921671"/>
            <a:ext cx="4169093" cy="451544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B6C4480C-44E1-8A9F-8F16-E92154FAC05F}"/>
              </a:ext>
            </a:extLst>
          </p:cNvPr>
          <p:cNvSpPr/>
          <p:nvPr/>
        </p:nvSpPr>
        <p:spPr>
          <a:xfrm rot="18682389">
            <a:off x="7680961" y="468872"/>
            <a:ext cx="312420" cy="525780"/>
          </a:xfrm>
          <a:prstGeom prst="downArrow">
            <a:avLst>
              <a:gd name="adj1" fmla="val 50000"/>
              <a:gd name="adj2" fmla="val 7926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374524-A73F-FC6E-C31D-35B422C8B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450" y="514424"/>
            <a:ext cx="1652019" cy="1018034"/>
          </a:xfrm>
          <a:prstGeom prst="rect">
            <a:avLst/>
          </a:prstGeom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BCFF5BDC-BD7E-0E44-3B23-3C7BA42D1026}"/>
              </a:ext>
            </a:extLst>
          </p:cNvPr>
          <p:cNvSpPr/>
          <p:nvPr/>
        </p:nvSpPr>
        <p:spPr>
          <a:xfrm rot="6985227">
            <a:off x="9622659" y="4265547"/>
            <a:ext cx="237231" cy="525780"/>
          </a:xfrm>
          <a:prstGeom prst="downArrow">
            <a:avLst>
              <a:gd name="adj1" fmla="val 50000"/>
              <a:gd name="adj2" fmla="val 75112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4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Block Encoding: FABLE</a:t>
            </a:r>
            <a:br>
              <a:rPr lang="en-US" altLang="zh-CN" cap="none" dirty="0"/>
            </a:br>
            <a:r>
              <a:rPr lang="en-US" altLang="zh-CN" sz="2000" cap="none" dirty="0"/>
              <a:t>(arXiv:2402.17529)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27859"/>
                <a:ext cx="10131425" cy="4442461"/>
              </a:xfrm>
            </p:spPr>
            <p:txBody>
              <a:bodyPr anchor="t">
                <a:normAutofit/>
              </a:bodyPr>
              <a:lstStyle/>
              <a:p>
                <a:r>
                  <a:rPr lang="zh-CN" altLang="en-US" dirty="0"/>
                  <a:t>同样基于 </a:t>
                </a:r>
                <a:r>
                  <a:rPr lang="en-US" altLang="zh-CN" dirty="0"/>
                  <a:t>query-oracle </a:t>
                </a:r>
                <a:r>
                  <a:rPr lang="zh-CN" altLang="en-US" dirty="0"/>
                  <a:t>框架，适用于</a:t>
                </a:r>
                <a:r>
                  <a:rPr lang="en-US" altLang="zh-CN" dirty="0"/>
                  <a:t>d-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稀疏矩阵</a:t>
                </a:r>
                <a:r>
                  <a:rPr lang="zh-CN" altLang="en-US" dirty="0"/>
                  <a:t>，通过一些技术进行了线路深度压缩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对易的多比特控制门进行对消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格雷码编码：连续的旋转门进行角度合并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块编码参数 </a:t>
                </a:r>
                <a:r>
                  <a:rPr lang="en-US" altLang="zh-CN" dirty="0"/>
                  <a:t>(λ=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,m=</a:t>
                </a:r>
                <a:r>
                  <a:rPr lang="en-US" altLang="zh-CN" dirty="0" err="1"/>
                  <a:t>N,ε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与 </a:t>
                </a:r>
                <a:r>
                  <a:rPr lang="en-US" altLang="zh-CN" dirty="0"/>
                  <a:t>ARCCOS </a:t>
                </a:r>
                <a:r>
                  <a:rPr lang="zh-CN" altLang="en-US" dirty="0"/>
                  <a:t>一致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27859"/>
                <a:ext cx="10131425" cy="4442461"/>
              </a:xfrm>
              <a:blipFill>
                <a:blip r:embed="rId2"/>
                <a:stretch>
                  <a:fillRect l="-421" t="-1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BD53F98-C2DA-24B7-4C42-DCCDBFE1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097001"/>
            <a:ext cx="11563350" cy="2257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0F4E6C-5623-78BF-A009-AA9A3B60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450" y="514424"/>
            <a:ext cx="1652019" cy="10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Index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FB987A-A729-B984-BD2A-C3E456D6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34308"/>
            <a:ext cx="10131425" cy="4410222"/>
          </a:xfrm>
        </p:spPr>
        <p:txBody>
          <a:bodyPr anchor="t">
            <a:normAutofit/>
          </a:bodyPr>
          <a:lstStyle/>
          <a:p>
            <a:r>
              <a:rPr lang="pt-BR" altLang="zh-CN" cap="none" dirty="0"/>
              <a:t>Linear-system Solver via Adiabatic Evolution</a:t>
            </a:r>
          </a:p>
          <a:p>
            <a:pPr lvl="1"/>
            <a:r>
              <a:rPr lang="en-US" altLang="zh-CN" cap="none" dirty="0"/>
              <a:t>Preliminary</a:t>
            </a:r>
          </a:p>
          <a:p>
            <a:pPr lvl="2"/>
            <a:r>
              <a:rPr lang="en-US" altLang="zh-CN" cap="none" dirty="0"/>
              <a:t>Time Evolution &amp; </a:t>
            </a:r>
            <a:r>
              <a:rPr lang="pt-BR" altLang="zh-CN" cap="none" dirty="0"/>
              <a:t>Adiabatic Evolution</a:t>
            </a:r>
          </a:p>
          <a:p>
            <a:pPr lvl="1"/>
            <a:r>
              <a:rPr lang="pt-BR" altLang="zh-CN" cap="none" dirty="0"/>
              <a:t>Adiabatic Linear Solver</a:t>
            </a:r>
          </a:p>
          <a:p>
            <a:pPr lvl="2"/>
            <a:r>
              <a:rPr lang="en-US" altLang="zh-CN" dirty="0"/>
              <a:t>Hamiltonian Simulation</a:t>
            </a:r>
          </a:p>
          <a:p>
            <a:pPr lvl="2"/>
            <a:r>
              <a:rPr lang="en-US" altLang="zh-CN" dirty="0"/>
              <a:t>Block Encoding</a:t>
            </a:r>
          </a:p>
          <a:p>
            <a:pPr lvl="2"/>
            <a:r>
              <a:rPr lang="pt-BR" altLang="zh-CN" cap="none" dirty="0"/>
              <a:t>Schedule Function &amp; Randomizati</a:t>
            </a:r>
            <a:r>
              <a:rPr lang="en-US" altLang="zh-CN" dirty="0"/>
              <a:t>on</a:t>
            </a:r>
            <a:r>
              <a:rPr lang="pt-BR" altLang="zh-CN" cap="none" dirty="0"/>
              <a:t> Method</a:t>
            </a:r>
          </a:p>
          <a:p>
            <a:pPr lvl="2"/>
            <a:r>
              <a:rPr lang="pt-BR" altLang="zh-CN" cap="none" dirty="0"/>
              <a:t>Eigenvalue Filtering</a:t>
            </a:r>
            <a:endParaRPr lang="en-US" altLang="zh-CN" dirty="0"/>
          </a:p>
          <a:p>
            <a:r>
              <a:rPr lang="en-US" altLang="zh-CN" cap="none" dirty="0"/>
              <a:t>Solutions to the Contest Problem</a:t>
            </a:r>
          </a:p>
          <a:p>
            <a:pPr lvl="1"/>
            <a:r>
              <a:rPr lang="en-US" altLang="zh-CN" dirty="0"/>
              <a:t>Block Encoding</a:t>
            </a:r>
          </a:p>
          <a:p>
            <a:pPr lvl="1"/>
            <a:r>
              <a:rPr lang="en-US" altLang="zh-CN" cap="none" dirty="0"/>
              <a:t>Linear Solver</a:t>
            </a:r>
          </a:p>
          <a:p>
            <a:r>
              <a:rPr lang="en-US" altLang="zh-CN" dirty="0" err="1"/>
              <a:t>Rethinkings</a:t>
            </a: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2B7E93-D075-9994-CB05-8B02A1D8B0BE}"/>
              </a:ext>
            </a:extLst>
          </p:cNvPr>
          <p:cNvGrpSpPr/>
          <p:nvPr/>
        </p:nvGrpSpPr>
        <p:grpSpPr>
          <a:xfrm>
            <a:off x="6379208" y="997078"/>
            <a:ext cx="4846640" cy="5050624"/>
            <a:chOff x="6379208" y="997078"/>
            <a:chExt cx="4846640" cy="505062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698CDC-BF06-D3C5-A0A9-551EA6589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9208" y="1629508"/>
              <a:ext cx="4846640" cy="38773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1112592-E358-A2E5-FE8E-C66FBDB1FF38}"/>
                    </a:ext>
                  </a:extLst>
                </p:cNvPr>
                <p:cNvSpPr txBox="1"/>
                <p:nvPr/>
              </p:nvSpPr>
              <p:spPr>
                <a:xfrm>
                  <a:off x="6967378" y="5669457"/>
                  <a:ext cx="3670300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altLang="zh-CN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altLang="zh-CN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altLang="zh-CN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zh-CN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altLang="zh-CN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altLang="zh-CN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𝑖𝐻𝑡</m:t>
                              </m:r>
                            </m:sup>
                          </m:sSup>
                        </m:e>
                      </m:nary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1112592-E358-A2E5-FE8E-C66FBDB1FF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378" y="5669457"/>
                  <a:ext cx="3670300" cy="378245"/>
                </a:xfrm>
                <a:prstGeom prst="rect">
                  <a:avLst/>
                </a:prstGeom>
                <a:blipFill>
                  <a:blip r:embed="rId4"/>
                  <a:stretch>
                    <a:fillRect t="-112903" b="-1838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C81AE68-0FA6-8166-AD8A-4AA534BA51BB}"/>
                </a:ext>
              </a:extLst>
            </p:cNvPr>
            <p:cNvSpPr txBox="1"/>
            <p:nvPr/>
          </p:nvSpPr>
          <p:spPr>
            <a:xfrm>
              <a:off x="6379208" y="997078"/>
              <a:ext cx="48466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altLang="zh-CN" sz="1400" dirty="0">
                  <a:hlinkClick r:id="rId5"/>
                </a:rPr>
                <a:t>https://www.researchgate.net/figure/Graphical-representation-of-quantum-annealing_fig2_351810686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438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9BCB9D15-29D9-885D-8836-8439CE594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388" y="359569"/>
            <a:ext cx="11433224" cy="6138862"/>
          </a:xfrm>
          <a:prstGeom prst="rect">
            <a:avLst/>
          </a:prstGeom>
        </p:spPr>
      </p:pic>
      <p:sp>
        <p:nvSpPr>
          <p:cNvPr id="17" name="云形 16">
            <a:extLst>
              <a:ext uri="{FF2B5EF4-FFF2-40B4-BE49-F238E27FC236}">
                <a16:creationId xmlns:a16="http://schemas.microsoft.com/office/drawing/2014/main" id="{61136069-BCDF-666A-D3FE-7631216E1056}"/>
              </a:ext>
            </a:extLst>
          </p:cNvPr>
          <p:cNvSpPr/>
          <p:nvPr/>
        </p:nvSpPr>
        <p:spPr>
          <a:xfrm>
            <a:off x="8450580" y="4979670"/>
            <a:ext cx="3163912" cy="1402080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Demo cases of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our implementation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5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Task 2: Implementing the Linear Solver</a:t>
            </a:r>
            <a:endParaRPr lang="zh-CN" altLang="en-US" cap="none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642E4D-2CE3-F91E-6EEF-FDFAC585E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1413" y="2065867"/>
            <a:ext cx="3286075" cy="39909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D97E18-2BA2-E9F7-603D-8BD27D768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119" y="2060032"/>
            <a:ext cx="3124200" cy="39909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6357C9-5B8D-E8F3-5230-B48CE3E32414}"/>
              </a:ext>
            </a:extLst>
          </p:cNvPr>
          <p:cNvSpPr txBox="1"/>
          <p:nvPr/>
        </p:nvSpPr>
        <p:spPr>
          <a:xfrm>
            <a:off x="2510600" y="6130146"/>
            <a:ext cx="647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cap="none" dirty="0"/>
              <a:t>ideal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686C86-33DD-F7C8-F05A-8D7DA6D2B4F3}"/>
              </a:ext>
            </a:extLst>
          </p:cNvPr>
          <p:cNvSpPr txBox="1"/>
          <p:nvPr/>
        </p:nvSpPr>
        <p:spPr>
          <a:xfrm>
            <a:off x="5553444" y="6130146"/>
            <a:ext cx="173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cap="none" dirty="0"/>
              <a:t>contest-specified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CE48E7B-8718-FEFD-D78D-950D8504D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951" y="2060032"/>
            <a:ext cx="2705492" cy="39909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72CEB82-690B-F580-7E39-B9BABD424479}"/>
              </a:ext>
            </a:extLst>
          </p:cNvPr>
          <p:cNvSpPr txBox="1"/>
          <p:nvPr/>
        </p:nvSpPr>
        <p:spPr>
          <a:xfrm>
            <a:off x="8848922" y="6130146"/>
            <a:ext cx="173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cap="none" dirty="0"/>
              <a:t>ours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384EE2-8EF9-3CB3-53C5-E28A493C7636}"/>
              </a:ext>
            </a:extLst>
          </p:cNvPr>
          <p:cNvSpPr/>
          <p:nvPr/>
        </p:nvSpPr>
        <p:spPr>
          <a:xfrm>
            <a:off x="1657350" y="4248150"/>
            <a:ext cx="2733675" cy="6000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9148439-2501-8B84-0C8A-85C640324E15}"/>
              </a:ext>
            </a:extLst>
          </p:cNvPr>
          <p:cNvSpPr/>
          <p:nvPr/>
        </p:nvSpPr>
        <p:spPr>
          <a:xfrm>
            <a:off x="5307806" y="4026945"/>
            <a:ext cx="2645569" cy="91970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1F7B33-2D80-44EA-EFC4-8F18CA1A5B5B}"/>
              </a:ext>
            </a:extLst>
          </p:cNvPr>
          <p:cNvSpPr/>
          <p:nvPr/>
        </p:nvSpPr>
        <p:spPr>
          <a:xfrm>
            <a:off x="8654569" y="2767014"/>
            <a:ext cx="2381643" cy="2857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A5083-A4CB-4DAE-ED79-5D4472FC5048}"/>
              </a:ext>
            </a:extLst>
          </p:cNvPr>
          <p:cNvSpPr/>
          <p:nvPr/>
        </p:nvSpPr>
        <p:spPr>
          <a:xfrm>
            <a:off x="8654570" y="4886324"/>
            <a:ext cx="1984855" cy="4286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D3A774-16B6-2754-BCC9-9C036AC1B449}"/>
              </a:ext>
            </a:extLst>
          </p:cNvPr>
          <p:cNvSpPr/>
          <p:nvPr/>
        </p:nvSpPr>
        <p:spPr>
          <a:xfrm>
            <a:off x="5200650" y="2970471"/>
            <a:ext cx="1692276" cy="3312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458D4B18-593E-8D1A-973E-AE04462F229E}"/>
              </a:ext>
            </a:extLst>
          </p:cNvPr>
          <p:cNvSpPr/>
          <p:nvPr/>
        </p:nvSpPr>
        <p:spPr>
          <a:xfrm rot="21207339">
            <a:off x="7007486" y="2961999"/>
            <a:ext cx="1496449" cy="201104"/>
          </a:xfrm>
          <a:prstGeom prst="rightArrow">
            <a:avLst>
              <a:gd name="adj1" fmla="val 50000"/>
              <a:gd name="adj2" fmla="val 89801"/>
            </a:avLst>
          </a:prstGeom>
          <a:gradFill flip="none" rotWithShape="1">
            <a:gsLst>
              <a:gs pos="0">
                <a:srgbClr val="00B0F0"/>
              </a:gs>
              <a:gs pos="100000">
                <a:schemeClr val="accent6">
                  <a:alpha val="90000"/>
                </a:schemeClr>
              </a:gs>
            </a:gsLst>
            <a:lin ang="0" scaled="1"/>
            <a:tileRect/>
          </a:gradFill>
          <a:ln w="63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AB1FCB1D-C773-53B3-D718-5B93622D6FEE}"/>
              </a:ext>
            </a:extLst>
          </p:cNvPr>
          <p:cNvSpPr/>
          <p:nvPr/>
        </p:nvSpPr>
        <p:spPr>
          <a:xfrm>
            <a:off x="4429846" y="4378562"/>
            <a:ext cx="854231" cy="216471"/>
          </a:xfrm>
          <a:prstGeom prst="rightArrow">
            <a:avLst>
              <a:gd name="adj1" fmla="val 43400"/>
              <a:gd name="adj2" fmla="val 88701"/>
            </a:avLst>
          </a:prstGeom>
          <a:gradFill flip="none" rotWithShape="1">
            <a:gsLst>
              <a:gs pos="0">
                <a:srgbClr val="00B0F0"/>
              </a:gs>
              <a:gs pos="100000">
                <a:schemeClr val="accent6">
                  <a:alpha val="90000"/>
                </a:schemeClr>
              </a:gs>
            </a:gsLst>
            <a:lin ang="0" scaled="1"/>
            <a:tileRect/>
          </a:gradFill>
          <a:ln w="63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1E57CDC8-9674-6C63-B640-765A0C0F7057}"/>
              </a:ext>
            </a:extLst>
          </p:cNvPr>
          <p:cNvSpPr/>
          <p:nvPr/>
        </p:nvSpPr>
        <p:spPr>
          <a:xfrm>
            <a:off x="8100509" y="5087056"/>
            <a:ext cx="233265" cy="227893"/>
          </a:xfrm>
          <a:prstGeom prst="plus">
            <a:avLst>
              <a:gd name="adj" fmla="val 3318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71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Numerical Results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3EEAFE-A315-BB4A-A4D4-3DBAA5DD3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43037"/>
            <a:ext cx="4819259" cy="4526663"/>
          </a:xfrm>
        </p:spPr>
        <p:txBody>
          <a:bodyPr anchor="t">
            <a:norm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RM </a:t>
            </a:r>
            <a:r>
              <a:rPr lang="en-US" altLang="zh-CN" dirty="0"/>
              <a:t>&amp;</a:t>
            </a:r>
            <a:r>
              <a:rPr lang="en-US" altLang="zh-CN" dirty="0">
                <a:solidFill>
                  <a:srgbClr val="00B0F0"/>
                </a:solidFill>
              </a:rPr>
              <a:t> AQC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QDA</a:t>
            </a:r>
            <a:r>
              <a:rPr lang="en-US" altLang="zh-CN" dirty="0"/>
              <a:t> leave to discuss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LS</a:t>
            </a:r>
            <a:r>
              <a:rPr lang="en-US" altLang="zh-CN" dirty="0"/>
              <a:t> as our final submission</a:t>
            </a:r>
          </a:p>
          <a:p>
            <a:pPr lvl="1"/>
            <a:r>
              <a:rPr lang="en-US" altLang="zh-CN" dirty="0"/>
              <a:t>ideal: TE ideal + linear</a:t>
            </a:r>
          </a:p>
          <a:p>
            <a:pPr lvl="1"/>
            <a:r>
              <a:rPr lang="en-US" altLang="zh-CN" dirty="0"/>
              <a:t>contest: TE approx. BE + linear</a:t>
            </a:r>
          </a:p>
          <a:p>
            <a:pPr lvl="1"/>
            <a:r>
              <a:rPr lang="en-US" altLang="zh-CN" dirty="0"/>
              <a:t>ours: TE approx. BE + AQC(P=2) + EF</a:t>
            </a:r>
          </a:p>
          <a:p>
            <a:r>
              <a:rPr lang="en-US" altLang="zh-CN" dirty="0"/>
              <a:t>Precision reference</a:t>
            </a:r>
          </a:p>
          <a:p>
            <a:pPr lvl="1"/>
            <a:r>
              <a:rPr lang="en-US" altLang="zh-CN" dirty="0"/>
              <a:t>RM for </a:t>
            </a:r>
            <a:r>
              <a:rPr lang="pt-BR" altLang="zh-CN" dirty="0"/>
              <a:t>ε = 0.01</a:t>
            </a:r>
            <a:endParaRPr lang="en-US" altLang="zh-CN" dirty="0"/>
          </a:p>
          <a:p>
            <a:pPr lvl="2"/>
            <a:r>
              <a:rPr lang="pt-BR" altLang="zh-CN" dirty="0"/>
              <a:t>N=16, κ ≈ 10 </a:t>
            </a:r>
            <a:r>
              <a:rPr lang="zh-CN" altLang="en-US" dirty="0"/>
              <a:t>→</a:t>
            </a:r>
            <a:r>
              <a:rPr lang="pt-BR" altLang="zh-CN" dirty="0"/>
              <a:t> S ≈ 500</a:t>
            </a:r>
          </a:p>
          <a:p>
            <a:pPr lvl="2"/>
            <a:r>
              <a:rPr lang="pt-BR" altLang="zh-CN" dirty="0"/>
              <a:t>N=32, κ ≈ 50 </a:t>
            </a:r>
            <a:r>
              <a:rPr lang="zh-CN" altLang="en-US" dirty="0"/>
              <a:t>→</a:t>
            </a:r>
            <a:r>
              <a:rPr lang="pt-BR" altLang="zh-CN" dirty="0"/>
              <a:t> S ≈ 1000</a:t>
            </a:r>
            <a:endParaRPr lang="en-US" altLang="zh-CN" dirty="0"/>
          </a:p>
          <a:p>
            <a:pPr lvl="1"/>
            <a:r>
              <a:rPr lang="en-US" altLang="zh-CN" dirty="0"/>
              <a:t>AQC(2) for </a:t>
            </a:r>
            <a:r>
              <a:rPr lang="pt-BR" altLang="zh-CN" dirty="0"/>
              <a:t>ε = 0.001</a:t>
            </a:r>
            <a:endParaRPr lang="en-US" altLang="zh-CN" dirty="0"/>
          </a:p>
          <a:p>
            <a:pPr lvl="2"/>
            <a:r>
              <a:rPr lang="el-GR" altLang="zh-CN" dirty="0"/>
              <a:t>κ</a:t>
            </a:r>
            <a:r>
              <a:rPr lang="en-US" altLang="zh-CN" dirty="0"/>
              <a:t> </a:t>
            </a:r>
            <a:r>
              <a:rPr lang="el-GR" altLang="zh-CN" dirty="0"/>
              <a:t>=</a:t>
            </a:r>
            <a:r>
              <a:rPr lang="en-US" altLang="zh-CN" dirty="0"/>
              <a:t> </a:t>
            </a:r>
            <a:r>
              <a:rPr lang="el-GR" altLang="zh-CN" dirty="0"/>
              <a:t>20</a:t>
            </a:r>
            <a:r>
              <a:rPr lang="en-US" altLang="zh-CN" dirty="0"/>
              <a:t> </a:t>
            </a:r>
            <a:r>
              <a:rPr lang="zh-CN" altLang="en-US" dirty="0"/>
              <a:t>→</a:t>
            </a:r>
            <a:r>
              <a:rPr lang="el-GR" altLang="zh-CN" dirty="0"/>
              <a:t> T</a:t>
            </a:r>
            <a:r>
              <a:rPr lang="en-US" altLang="zh-CN" dirty="0"/>
              <a:t> </a:t>
            </a:r>
            <a:r>
              <a:rPr lang="el-GR" altLang="zh-CN" dirty="0"/>
              <a:t>≈</a:t>
            </a:r>
            <a:r>
              <a:rPr lang="en-US" altLang="zh-CN" dirty="0"/>
              <a:t> </a:t>
            </a:r>
            <a:r>
              <a:rPr lang="el-GR" altLang="zh-CN" dirty="0"/>
              <a:t>200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483C85-B217-7305-CA77-BE6FC85A4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445" y="265469"/>
            <a:ext cx="5927678" cy="63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0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DCE94-5E06-B340-0A88-26DEAE5D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7" y="47029"/>
            <a:ext cx="2892425" cy="728134"/>
          </a:xfrm>
        </p:spPr>
        <p:txBody>
          <a:bodyPr/>
          <a:lstStyle/>
          <a:p>
            <a:r>
              <a:rPr lang="en-US" altLang="zh-CN" cap="none" dirty="0"/>
              <a:t>Error Analysis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7F0911-237B-71C9-F961-B2AF4C89A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87" y="678261"/>
            <a:ext cx="5732463" cy="371474"/>
          </a:xfrm>
        </p:spPr>
        <p:txBody>
          <a:bodyPr anchor="t">
            <a:normAutofit fontScale="92500"/>
          </a:bodyPr>
          <a:lstStyle/>
          <a:p>
            <a:r>
              <a:rPr lang="en-US" altLang="zh-CN" dirty="0"/>
              <a:t>Impact factor: schedule f(s)</a:t>
            </a:r>
            <a:r>
              <a:rPr lang="zh-CN" altLang="en-US" dirty="0"/>
              <a:t> </a:t>
            </a:r>
            <a:r>
              <a:rPr lang="en-US" altLang="zh-CN" dirty="0"/>
              <a:t>&gt; TE approx. &gt; steps S &gt; time 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F17F5C-FDA8-E213-4E15-2FA982C4C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675"/>
            <a:ext cx="3429000" cy="5648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960B70-FF63-A6D4-738D-D775069D1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/>
          <a:stretch/>
        </p:blipFill>
        <p:spPr>
          <a:xfrm>
            <a:off x="2830515" y="1209675"/>
            <a:ext cx="3133725" cy="5648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F64B01-4139-7B09-8491-207619658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61" y="-1"/>
            <a:ext cx="3429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01625C-DDDE-B6FC-769D-0595BD195B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6"/>
          <a:stretch/>
        </p:blipFill>
        <p:spPr>
          <a:xfrm>
            <a:off x="9039224" y="0"/>
            <a:ext cx="3152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49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Visualize the Adiabatic Solver Solutions</a:t>
            </a:r>
            <a:endParaRPr lang="zh-CN" altLang="en-US" cap="none" dirty="0"/>
          </a:p>
        </p:txBody>
      </p:sp>
      <p:pic>
        <p:nvPicPr>
          <p:cNvPr id="4" name="AE-ls_S=1000_f=linear">
            <a:hlinkClick r:id="" action="ppaction://media"/>
            <a:extLst>
              <a:ext uri="{FF2B5EF4-FFF2-40B4-BE49-F238E27FC236}">
                <a16:creationId xmlns:a16="http://schemas.microsoft.com/office/drawing/2014/main" id="{338F50CC-BCF6-0E75-1414-E62B97C13A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676" y="3099038"/>
            <a:ext cx="3615934" cy="271224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2A565B-7CC7-566D-5B5D-BD5544712E37}"/>
              </a:ext>
            </a:extLst>
          </p:cNvPr>
          <p:cNvSpPr txBox="1"/>
          <p:nvPr/>
        </p:nvSpPr>
        <p:spPr>
          <a:xfrm>
            <a:off x="1788918" y="5956791"/>
            <a:ext cx="93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S=1000</a:t>
            </a:r>
            <a:endParaRPr lang="en-US" altLang="zh-CN" dirty="0"/>
          </a:p>
          <a:p>
            <a:pPr algn="ctr"/>
            <a:r>
              <a:rPr lang="zh-CN" altLang="en-US" dirty="0"/>
              <a:t>f=linear</a:t>
            </a:r>
          </a:p>
        </p:txBody>
      </p:sp>
      <p:pic>
        <p:nvPicPr>
          <p:cNvPr id="8" name="AE-ls_S=1000_f=poly(2.0)">
            <a:hlinkClick r:id="" action="ppaction://media"/>
            <a:extLst>
              <a:ext uri="{FF2B5EF4-FFF2-40B4-BE49-F238E27FC236}">
                <a16:creationId xmlns:a16="http://schemas.microsoft.com/office/drawing/2014/main" id="{43B68EC1-C4A0-5B01-CAEA-C357898B97E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82880" y="3099038"/>
            <a:ext cx="3616325" cy="27122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7D9EDF7-D0E0-6828-0623-46B62F855672}"/>
              </a:ext>
            </a:extLst>
          </p:cNvPr>
          <p:cNvSpPr txBox="1"/>
          <p:nvPr/>
        </p:nvSpPr>
        <p:spPr>
          <a:xfrm>
            <a:off x="5471917" y="5956791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S=1000</a:t>
            </a:r>
            <a:endParaRPr lang="en-US" altLang="zh-CN" dirty="0"/>
          </a:p>
          <a:p>
            <a:pPr algn="ctr"/>
            <a:r>
              <a:rPr lang="zh-CN" altLang="en-US" dirty="0"/>
              <a:t>f=poly(2.0)</a:t>
            </a:r>
          </a:p>
        </p:txBody>
      </p:sp>
      <p:pic>
        <p:nvPicPr>
          <p:cNvPr id="11" name="AE-ls_S=200_f=poly(2.0)">
            <a:hlinkClick r:id="" action="ppaction://media"/>
            <a:extLst>
              <a:ext uri="{FF2B5EF4-FFF2-40B4-BE49-F238E27FC236}">
                <a16:creationId xmlns:a16="http://schemas.microsoft.com/office/drawing/2014/main" id="{D474B8F2-1815-00F8-5EA5-91F7439ABB8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8475" y="3099038"/>
            <a:ext cx="3616325" cy="271224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C18E9B5-CFA5-BBF6-538F-461393AF8C93}"/>
              </a:ext>
            </a:extLst>
          </p:cNvPr>
          <p:cNvSpPr txBox="1"/>
          <p:nvPr/>
        </p:nvSpPr>
        <p:spPr>
          <a:xfrm>
            <a:off x="9307512" y="5956790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S=200</a:t>
            </a:r>
            <a:endParaRPr lang="en-US" altLang="zh-CN" dirty="0"/>
          </a:p>
          <a:p>
            <a:pPr algn="ctr"/>
            <a:r>
              <a:rPr lang="zh-CN" altLang="en-US" dirty="0"/>
              <a:t>f=poly(2.0)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373C690-42F0-2362-7BFD-A85BF08A8FC5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These are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exactly our LS implementations, but simplified version just for concept sketch</a:t>
            </a: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phase shift</a:t>
            </a:r>
            <a:r>
              <a:rPr lang="en-US" altLang="zh-CN" dirty="0"/>
              <a:t> may be caused by floating-point error, temporarily ignored…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754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1608BE-36FA-BDE8-FC22-E7FAB9E6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zh-CN" cap="none" dirty="0"/>
              <a:t>Rethin</a:t>
            </a:r>
            <a:r>
              <a:rPr lang="en-US" altLang="zh-CN" cap="none" dirty="0"/>
              <a:t>kin</a:t>
            </a:r>
            <a:r>
              <a:rPr lang="pt-BR" altLang="zh-CN" cap="none" dirty="0"/>
              <a:t>gs </a:t>
            </a:r>
            <a:r>
              <a:rPr lang="zh-CN" altLang="en-US" cap="none" dirty="0"/>
              <a:t>🤔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9AC5BA-9139-5CDB-E804-734102F48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Part 3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3886391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765F0-79AD-8083-31EE-01459033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The Linear Solver </a:t>
            </a:r>
            <a:r>
              <a:rPr lang="zh-CN" altLang="en-US" cap="none" dirty="0"/>
              <a:t>“</a:t>
            </a:r>
            <a:r>
              <a:rPr lang="en-US" altLang="zh-CN" cap="none" dirty="0"/>
              <a:t>Losers</a:t>
            </a:r>
            <a:r>
              <a:rPr lang="zh-CN" altLang="en-US" cap="none" dirty="0"/>
              <a:t>” </a:t>
            </a:r>
            <a:r>
              <a:rPr lang="en-US" altLang="zh-CN" cap="none" dirty="0"/>
              <a:t>in Complexity Race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1EC2E9-B521-BA18-F6C3-3699CD705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43100"/>
            <a:ext cx="10131425" cy="4411979"/>
          </a:xfrm>
        </p:spPr>
        <p:txBody>
          <a:bodyPr anchor="t">
            <a:norm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RM</a:t>
            </a:r>
            <a:r>
              <a:rPr lang="en-US" altLang="zh-CN" dirty="0"/>
              <a:t>: randomized evolution time</a:t>
            </a:r>
          </a:p>
          <a:p>
            <a:pPr lvl="1"/>
            <a:r>
              <a:rPr lang="en-US" altLang="zh-CN" dirty="0"/>
              <a:t>predictable running time</a:t>
            </a:r>
          </a:p>
          <a:p>
            <a:pPr lvl="1"/>
            <a:r>
              <a:rPr lang="en-US" altLang="zh-CN" dirty="0"/>
              <a:t>loyal error bound</a:t>
            </a:r>
          </a:p>
          <a:p>
            <a:r>
              <a:rPr lang="en-US" altLang="zh-CN" dirty="0"/>
              <a:t>AQC(P/EXP): time-optimal f(s) schedule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AQC </a:t>
            </a:r>
            <a:r>
              <a:rPr lang="en-US" altLang="zh-CN" dirty="0"/>
              <a:t>really better than RM v-</a:t>
            </a:r>
            <a:r>
              <a:rPr lang="en-US" altLang="zh-CN" dirty="0" err="1"/>
              <a:t>func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QEF = AQC(P) + </a:t>
            </a:r>
            <a:r>
              <a:rPr lang="en-US" altLang="zh-CN" dirty="0">
                <a:solidFill>
                  <a:srgbClr val="FFFF00"/>
                </a:solidFill>
              </a:rPr>
              <a:t>EF</a:t>
            </a:r>
            <a:r>
              <a:rPr lang="en-US" altLang="zh-CN" dirty="0"/>
              <a:t> (via QSVT)</a:t>
            </a:r>
          </a:p>
          <a:p>
            <a:r>
              <a:rPr lang="en-US" altLang="zh-CN" dirty="0"/>
              <a:t>QDA = AQC(P) + </a:t>
            </a:r>
            <a:r>
              <a:rPr lang="en-US" altLang="zh-CN" dirty="0" err="1"/>
              <a:t>QWalk</a:t>
            </a:r>
            <a:r>
              <a:rPr lang="en-US" altLang="zh-CN" dirty="0"/>
              <a:t> + EF (via LCU)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QWalk</a:t>
            </a:r>
            <a:r>
              <a:rPr lang="en-US" altLang="zh-CN" dirty="0"/>
              <a:t> really better than Dyson series?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EQLS = RM + EF</a:t>
            </a:r>
          </a:p>
          <a:p>
            <a:pPr lvl="1"/>
            <a:r>
              <a:rPr lang="en-US" altLang="zh-CN" dirty="0"/>
              <a:t>nothing new, but you might be the wise </a:t>
            </a:r>
            <a:r>
              <a:rPr lang="zh-CN" altLang="en-US" dirty="0"/>
              <a:t>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790C62-B8E8-EAC3-10B0-EA2022BF5DF2}"/>
              </a:ext>
            </a:extLst>
          </p:cNvPr>
          <p:cNvSpPr txBox="1"/>
          <p:nvPr/>
        </p:nvSpPr>
        <p:spPr>
          <a:xfrm>
            <a:off x="7673076" y="5421869"/>
            <a:ext cx="2049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Literature Chronicle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31F5320-A186-D87B-3189-C8B02CFD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32" y="1943100"/>
            <a:ext cx="5631668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7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F0FB7-C443-3B86-1927-4BA9AE4C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The AQC Myths </a:t>
            </a:r>
            <a:r>
              <a:rPr lang="en-US" altLang="zh-CN" sz="2000" cap="none" dirty="0"/>
              <a:t>(</a:t>
            </a:r>
            <a:r>
              <a:rPr lang="fr-FR" altLang="zh-CN" sz="2000" cap="none" dirty="0"/>
              <a:t>arXiv:</a:t>
            </a:r>
            <a:r>
              <a:rPr lang="en-US" altLang="zh-CN" sz="2000" cap="none" dirty="0"/>
              <a:t>1909.05500)</a:t>
            </a:r>
            <a:endParaRPr lang="zh-CN" altLang="en-US" sz="3200" cap="none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3761A8B-2925-3F2D-3461-1AB1950E5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5410199" cy="3725333"/>
          </a:xfrm>
        </p:spPr>
        <p:txBody>
          <a:bodyPr anchor="t"/>
          <a:lstStyle/>
          <a:p>
            <a:r>
              <a:rPr lang="en-US" altLang="zh-CN" dirty="0"/>
              <a:t>AQC(P) ~ RM v-</a:t>
            </a:r>
            <a:r>
              <a:rPr lang="en-US" altLang="zh-CN" dirty="0" err="1"/>
              <a:t>func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503073-9D39-101D-7F81-3CEA98CB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64" y="2241260"/>
            <a:ext cx="4950435" cy="33745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2304AF-69BE-D2E2-507B-3ED498ECE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2807300"/>
            <a:ext cx="5086350" cy="2619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584420-5106-4A76-1A65-4124925618AE}"/>
              </a:ext>
            </a:extLst>
          </p:cNvPr>
          <p:cNvSpPr txBox="1"/>
          <p:nvPr/>
        </p:nvSpPr>
        <p:spPr>
          <a:xfrm>
            <a:off x="847725" y="5602069"/>
            <a:ext cx="541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Note that fidelity also counts for ancillas, in this case</a:t>
            </a:r>
          </a:p>
          <a:p>
            <a:r>
              <a:rPr lang="en-US" altLang="zh-CN" dirty="0"/>
              <a:t>AQC(v-</a:t>
            </a:r>
            <a:r>
              <a:rPr lang="en-US" altLang="zh-CN" dirty="0" err="1"/>
              <a:t>func</a:t>
            </a:r>
            <a:r>
              <a:rPr lang="en-US" altLang="zh-CN" dirty="0"/>
              <a:t>) gives a </a:t>
            </a:r>
            <a:r>
              <a:rPr lang="en-US" altLang="zh-CN" dirty="0">
                <a:solidFill>
                  <a:srgbClr val="FFFF00"/>
                </a:solidFill>
              </a:rPr>
              <a:t>slight better </a:t>
            </a:r>
            <a:r>
              <a:rPr lang="en-US" altLang="zh-CN" dirty="0"/>
              <a:t>results than</a:t>
            </a:r>
            <a:r>
              <a:rPr lang="zh-CN" altLang="en-US" dirty="0"/>
              <a:t> </a:t>
            </a:r>
            <a:r>
              <a:rPr lang="en-US" altLang="zh-CN" dirty="0"/>
              <a:t>AQC(p=2)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077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F0FB7-C443-3B86-1927-4BA9AE4C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The QDA Myths </a:t>
            </a:r>
            <a:r>
              <a:rPr lang="en-US" altLang="zh-CN" sz="2000" cap="none" dirty="0"/>
              <a:t>(</a:t>
            </a:r>
            <a:r>
              <a:rPr lang="fr-FR" altLang="zh-CN" sz="2000" cap="none" dirty="0"/>
              <a:t>arXiv:2111.08152/2312.07690</a:t>
            </a:r>
            <a:r>
              <a:rPr lang="en-US" altLang="zh-CN" sz="2000" cap="none" dirty="0"/>
              <a:t>)</a:t>
            </a:r>
            <a:endParaRPr lang="zh-CN" altLang="en-US" sz="3200" cap="none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4655DD3-8EFE-9ACE-E9DE-F53A0511F7CA}"/>
              </a:ext>
            </a:extLst>
          </p:cNvPr>
          <p:cNvGrpSpPr/>
          <p:nvPr/>
        </p:nvGrpSpPr>
        <p:grpSpPr>
          <a:xfrm>
            <a:off x="7240487" y="4143287"/>
            <a:ext cx="4634198" cy="2534550"/>
            <a:chOff x="6305858" y="2539700"/>
            <a:chExt cx="5296779" cy="289693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E84E3D0-A077-B40D-C9B5-46B56A90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5858" y="2539700"/>
              <a:ext cx="5296779" cy="250997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8A465F9-CE94-85AB-DD66-2D501C0FC08E}"/>
                </a:ext>
              </a:extLst>
            </p:cNvPr>
            <p:cNvSpPr txBox="1"/>
            <p:nvPr/>
          </p:nvSpPr>
          <p:spPr>
            <a:xfrm>
              <a:off x="6305858" y="5049672"/>
              <a:ext cx="5296779" cy="386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hlinkClick r:id="rId8"/>
                </a:rPr>
                <a:t>https://www.youtube.com/watch?v=WfByvOf3N3Y</a:t>
              </a:r>
              <a:endParaRPr lang="en-US" altLang="zh-CN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3761A8B-2925-3F2D-3461-1AB1950E56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76426"/>
                <a:ext cx="6438899" cy="1994858"/>
              </a:xfrm>
            </p:spPr>
            <p:txBody>
              <a:bodyPr anchor="t">
                <a:normAutofit fontScale="92500"/>
              </a:bodyPr>
              <a:lstStyle/>
              <a:p>
                <a:r>
                  <a:rPr lang="en-US" altLang="zh-CN" dirty="0"/>
                  <a:t>QDA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/>
                  <a:t> + EF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𝑅𝑒𝑓𝑙𝑒𝑐𝑡</m:t>
                    </m:r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𝐵𝐸</m:t>
                        </m:r>
                        <m:d>
                          <m:d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sz="16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altLang="zh-CN" sz="16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𝑖𝐻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Up to a global phase,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why can this kick out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CN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in Dyson series??</a:t>
                </a:r>
              </a:p>
              <a:p>
                <a:r>
                  <a:rPr lang="en-US" altLang="zh-CN" dirty="0"/>
                  <a:t>Practically far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too slow </a:t>
                </a:r>
                <a:r>
                  <a:rPr lang="en-US" altLang="zh-CN" dirty="0"/>
                  <a:t>to meet a acceptable precision</a:t>
                </a:r>
              </a:p>
              <a:p>
                <a:pPr lvl="1"/>
                <a:r>
                  <a:rPr lang="en-US" altLang="zh-CN" dirty="0"/>
                  <a:t>T=50000 in the essay setting, is it universal??</a:t>
                </a: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3761A8B-2925-3F2D-3461-1AB1950E5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76426"/>
                <a:ext cx="6438899" cy="1994858"/>
              </a:xfrm>
              <a:blipFill>
                <a:blip r:embed="rId9"/>
                <a:stretch>
                  <a:fillRect l="-473" t="-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E974194-A345-C669-D82E-6B10719E953F}"/>
              </a:ext>
            </a:extLst>
          </p:cNvPr>
          <p:cNvSpPr txBox="1"/>
          <p:nvPr/>
        </p:nvSpPr>
        <p:spPr>
          <a:xfrm>
            <a:off x="4515650" y="6408398"/>
            <a:ext cx="180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T=5000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BEAD63-A710-BEAC-58B0-B56DCD713E73}"/>
              </a:ext>
            </a:extLst>
          </p:cNvPr>
          <p:cNvSpPr txBox="1"/>
          <p:nvPr/>
        </p:nvSpPr>
        <p:spPr>
          <a:xfrm>
            <a:off x="1396777" y="6408398"/>
            <a:ext cx="120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T=500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FD99E9-59C5-85D1-353A-306D4F196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6926" y="1125953"/>
            <a:ext cx="3561319" cy="25431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829C480-76E6-5C10-3388-F43674A4BFAE}"/>
              </a:ext>
            </a:extLst>
          </p:cNvPr>
          <p:cNvSpPr txBox="1"/>
          <p:nvPr/>
        </p:nvSpPr>
        <p:spPr>
          <a:xfrm>
            <a:off x="8514597" y="3678653"/>
            <a:ext cx="2085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 upon another BE</a:t>
            </a:r>
            <a:endParaRPr lang="zh-CN" altLang="en-US" dirty="0"/>
          </a:p>
        </p:txBody>
      </p:sp>
      <p:pic>
        <p:nvPicPr>
          <p:cNvPr id="14" name="W_T_5000">
            <a:hlinkClick r:id="" action="ppaction://media"/>
            <a:extLst>
              <a:ext uri="{FF2B5EF4-FFF2-40B4-BE49-F238E27FC236}">
                <a16:creationId xmlns:a16="http://schemas.microsoft.com/office/drawing/2014/main" id="{24A2BCC3-53DF-A0F2-3520-682693F25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22706" y="4046493"/>
            <a:ext cx="3186111" cy="2389583"/>
          </a:xfrm>
          <a:prstGeom prst="rect">
            <a:avLst/>
          </a:prstGeom>
        </p:spPr>
      </p:pic>
      <p:pic>
        <p:nvPicPr>
          <p:cNvPr id="16" name="W_T=500">
            <a:hlinkClick r:id="" action="ppaction://media"/>
            <a:extLst>
              <a:ext uri="{FF2B5EF4-FFF2-40B4-BE49-F238E27FC236}">
                <a16:creationId xmlns:a16="http://schemas.microsoft.com/office/drawing/2014/main" id="{0701526E-0EBC-6706-13AD-33F3C1123F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4925" y="4046493"/>
            <a:ext cx="3186111" cy="23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33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83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0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A1203C-EAAE-5A71-A774-510CE591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Core References</a:t>
            </a:r>
            <a:endParaRPr lang="zh-CN" altLang="en-US" cap="non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E17A03-EC95-1F9B-7240-FC56672C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71331"/>
            <a:ext cx="10882422" cy="4529470"/>
          </a:xfrm>
        </p:spPr>
        <p:txBody>
          <a:bodyPr anchor="t">
            <a:normAutofit lnSpcReduction="10000"/>
          </a:bodyPr>
          <a:lstStyle/>
          <a:p>
            <a:r>
              <a:rPr lang="fr-FR" altLang="zh-CN" dirty="0"/>
              <a:t>[RM] </a:t>
            </a:r>
            <a:r>
              <a:rPr lang="en-US" altLang="zh-CN" dirty="0"/>
              <a:t>Quantum algorithms for systems of linear equations inspired by adiabatic quantum computing (arXiv:1805.10549)</a:t>
            </a:r>
            <a:endParaRPr lang="fr-FR" altLang="zh-CN" dirty="0"/>
          </a:p>
          <a:p>
            <a:r>
              <a:rPr lang="fr-FR" altLang="zh-CN" dirty="0"/>
              <a:t>[AQC] Quantum linear system solver based on time-optimal adiabatic quantum computing and quantum approximate optimization algorithm (arXiv:1909.05500)</a:t>
            </a:r>
          </a:p>
          <a:p>
            <a:r>
              <a:rPr lang="fr-FR" altLang="zh-CN" dirty="0"/>
              <a:t>[EF] Optimal polynomial based quantum eigenstate filtering with application to solving quantum linear systems (arXiv:1910.14596)</a:t>
            </a:r>
          </a:p>
          <a:p>
            <a:r>
              <a:rPr lang="fr-FR" altLang="zh-CN" dirty="0"/>
              <a:t>[QDA] </a:t>
            </a:r>
            <a:r>
              <a:rPr lang="pt-BR" altLang="zh-CN" dirty="0"/>
              <a:t>Optimal scaling quantum linear systems solver via discrete adiabatic theorem (arXiv:2111.08152)</a:t>
            </a:r>
            <a:endParaRPr lang="fr-FR" altLang="zh-CN" dirty="0"/>
          </a:p>
          <a:p>
            <a:r>
              <a:rPr lang="en-US" altLang="zh-CN" dirty="0"/>
              <a:t>[EQLS]Efficient quantum linear solver algorithm with detailed running costs (arXiv:2305.11352)</a:t>
            </a:r>
          </a:p>
          <a:p>
            <a:r>
              <a:rPr lang="en-US" altLang="zh-CN" dirty="0">
                <a:hlinkClick r:id="rId2"/>
              </a:rPr>
              <a:t>https://pennylane.ai/qml/demos/tutorial_intro_qsvt/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https://pennylane.ai/qml/demos/tutorial_lcu_blockencoding/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https://pennylane.ai/qml/demos/tutorial_block_encoding/</a:t>
            </a:r>
            <a:endParaRPr lang="en-US" altLang="zh-CN" dirty="0"/>
          </a:p>
          <a:p>
            <a:r>
              <a:rPr lang="fr-FR" altLang="zh-CN" dirty="0"/>
              <a:t>FABLE: Fast Approximate Quantum Circuits for Block-Encodings (</a:t>
            </a:r>
            <a:r>
              <a:rPr lang="en-US" altLang="zh-CN" dirty="0"/>
              <a:t>arXiv:</a:t>
            </a:r>
            <a:r>
              <a:rPr lang="fr-FR" altLang="zh-CN" dirty="0"/>
              <a:t>2205.00081)</a:t>
            </a:r>
          </a:p>
          <a:p>
            <a:r>
              <a:rPr lang="en-US" altLang="zh-CN" dirty="0"/>
              <a:t>Evaluation of block encoding for sparse matrix inversion using QSVT (arXiv:2402.17529)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14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1608BE-36FA-BDE8-FC22-E7FAB9E6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zh-CN" cap="none" dirty="0"/>
              <a:t>Linear-system Solver via Adiabatic Evolution</a:t>
            </a:r>
            <a:endParaRPr lang="zh-CN" altLang="en-US" cap="none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9AC5BA-9139-5CDB-E804-734102F48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Part 1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3504843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A1203C-EAAE-5A71-A774-510CE591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Citation</a:t>
            </a:r>
            <a:endParaRPr lang="zh-CN" altLang="en-US" cap="non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E17A03-EC95-1F9B-7240-FC56672C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71331"/>
            <a:ext cx="10882422" cy="4529470"/>
          </a:xfrm>
        </p:spPr>
        <p:txBody>
          <a:bodyPr anchor="t">
            <a:normAutofit/>
          </a:bodyPr>
          <a:lstStyle/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https://github.com/Kahsolt/Adiabatic-Linear-Solver-QPanda</a:t>
            </a:r>
            <a:endParaRPr lang="en-US" altLang="zh-CN" dirty="0"/>
          </a:p>
          <a:p>
            <a:r>
              <a:rPr lang="en-US" altLang="zh-CN" dirty="0"/>
              <a:t>If you find this work useful, please give us a star ⭐ and cite~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8F3FC3-1C91-05D4-F5AC-FC20C7C83A82}"/>
              </a:ext>
            </a:extLst>
          </p:cNvPr>
          <p:cNvSpPr txBox="1"/>
          <p:nvPr/>
        </p:nvSpPr>
        <p:spPr>
          <a:xfrm>
            <a:off x="1526109" y="3327598"/>
            <a:ext cx="845080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@misc{kahsolt202</a:t>
            </a:r>
            <a:r>
              <a:rPr lang="en-US" altLang="zh-CN" dirty="0"/>
              <a:t>4</a:t>
            </a:r>
            <a:r>
              <a:rPr lang="zh-CN" altLang="en-US" dirty="0"/>
              <a:t>,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author = {Kahsolt},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title = {</a:t>
            </a:r>
            <a:r>
              <a:rPr lang="fr-FR" altLang="zh-CN" dirty="0"/>
              <a:t>Adiabatic Linear Solver QPanda</a:t>
            </a:r>
            <a:r>
              <a:rPr lang="zh-CN" altLang="en-US" dirty="0"/>
              <a:t>},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howpublished = {\url{</a:t>
            </a:r>
            <a:r>
              <a:rPr lang="fr-FR" altLang="zh-CN" dirty="0"/>
              <a:t>https://github.com/Kahsolt/Adiabatic-Linear-Solver-QPanda</a:t>
            </a:r>
            <a:r>
              <a:rPr lang="zh-CN" altLang="en-US" dirty="0"/>
              <a:t>}}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month = {</a:t>
            </a:r>
            <a:r>
              <a:rPr lang="en-US" altLang="zh-CN" dirty="0"/>
              <a:t>June</a:t>
            </a:r>
            <a:r>
              <a:rPr lang="zh-CN" altLang="en-US" dirty="0"/>
              <a:t>},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year = {202</a:t>
            </a:r>
            <a:r>
              <a:rPr lang="en-US" altLang="zh-CN" dirty="0"/>
              <a:t>4</a:t>
            </a:r>
            <a:r>
              <a:rPr lang="zh-CN" altLang="en-US" dirty="0"/>
              <a:t>}</a:t>
            </a:r>
            <a:endParaRPr lang="en-US" altLang="zh-CN" dirty="0"/>
          </a:p>
          <a:p>
            <a:r>
              <a:rPr lang="zh-CN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4408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9D5A054-0FD0-C1E4-4F76-49027E2F0249}"/>
              </a:ext>
            </a:extLst>
          </p:cNvPr>
          <p:cNvSpPr txBox="1">
            <a:spLocks/>
          </p:cNvSpPr>
          <p:nvPr/>
        </p:nvSpPr>
        <p:spPr>
          <a:xfrm>
            <a:off x="1030287" y="2139647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altLang="zh-CN" cap="none" dirty="0"/>
              <a:t>Thanks for your watching </a:t>
            </a:r>
            <a:r>
              <a:rPr lang="zh-CN" altLang="en-US" cap="none" dirty="0"/>
              <a:t>🎉</a:t>
            </a:r>
          </a:p>
        </p:txBody>
      </p:sp>
    </p:spTree>
    <p:extLst>
      <p:ext uri="{BB962C8B-B14F-4D97-AF65-F5344CB8AC3E}">
        <p14:creationId xmlns:p14="http://schemas.microsoft.com/office/powerpoint/2010/main" val="200234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Time Evolution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altLang="zh-CN" dirty="0"/>
                  <a:t>A system with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time-independent</a:t>
                </a:r>
                <a:r>
                  <a:rPr lang="en-US" altLang="zh-CN" dirty="0"/>
                  <a:t> Hamiltonian </a:t>
                </a:r>
                <a:r>
                  <a:rPr lang="en-US" altLang="zh-CN" i="1" dirty="0"/>
                  <a:t>H</a:t>
                </a:r>
                <a:r>
                  <a:rPr lang="en-US" altLang="zh-CN" dirty="0"/>
                  <a:t> and initial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</m:oMath>
                </a14:m>
                <a:r>
                  <a:rPr lang="en-US" altLang="zh-CN" dirty="0"/>
                  <a:t>, the evolution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𝑖𝐻𝑡</m:t>
                          </m:r>
                        </m:sup>
                      </m:sSup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421" t="-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E_eigen">
            <a:hlinkClick r:id="" action="ppaction://media"/>
            <a:extLst>
              <a:ext uri="{FF2B5EF4-FFF2-40B4-BE49-F238E27FC236}">
                <a16:creationId xmlns:a16="http://schemas.microsoft.com/office/drawing/2014/main" id="{6D472B83-2887-9DD4-018F-BBA7A28661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2906" y="3323736"/>
            <a:ext cx="3692206" cy="27691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ED3386-CBCD-AD93-17AC-43761E075E9B}"/>
              </a:ext>
            </a:extLst>
          </p:cNvPr>
          <p:cNvSpPr txBox="1"/>
          <p:nvPr/>
        </p:nvSpPr>
        <p:spPr>
          <a:xfrm>
            <a:off x="1627029" y="6214348"/>
            <a:ext cx="120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Eigen state</a:t>
            </a:r>
            <a:endParaRPr lang="zh-CN" altLang="en-US" dirty="0"/>
          </a:p>
        </p:txBody>
      </p:sp>
      <p:pic>
        <p:nvPicPr>
          <p:cNvPr id="5" name="TE_noneigen-O">
            <a:hlinkClick r:id="" action="ppaction://media"/>
            <a:extLst>
              <a:ext uri="{FF2B5EF4-FFF2-40B4-BE49-F238E27FC236}">
                <a16:creationId xmlns:a16="http://schemas.microsoft.com/office/drawing/2014/main" id="{54274C02-9F85-2D65-B18C-D28F431121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7533" y="3323736"/>
            <a:ext cx="3692207" cy="2769156"/>
          </a:xfrm>
          <a:prstGeom prst="rect">
            <a:avLst/>
          </a:prstGeom>
        </p:spPr>
      </p:pic>
      <p:pic>
        <p:nvPicPr>
          <p:cNvPr id="6" name="TE_noneigen-S">
            <a:hlinkClick r:id="" action="ppaction://media"/>
            <a:extLst>
              <a:ext uri="{FF2B5EF4-FFF2-40B4-BE49-F238E27FC236}">
                <a16:creationId xmlns:a16="http://schemas.microsoft.com/office/drawing/2014/main" id="{3C64420A-C486-6EAB-A602-C46932967D5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51177" y="3323736"/>
            <a:ext cx="3692207" cy="27691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AB44B0-D399-CDF3-2845-E917FEEE7EC1}"/>
              </a:ext>
            </a:extLst>
          </p:cNvPr>
          <p:cNvSpPr txBox="1"/>
          <p:nvPr/>
        </p:nvSpPr>
        <p:spPr>
          <a:xfrm>
            <a:off x="7332027" y="6214348"/>
            <a:ext cx="163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Non-eigen state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CN" cap="none" dirty="0"/>
              <a:t>Adiabatic Evolution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783080"/>
                <a:ext cx="10131425" cy="4008121"/>
              </a:xfrm>
            </p:spPr>
            <p:txBody>
              <a:bodyPr anchor="t"/>
              <a:lstStyle/>
              <a:p>
                <a:r>
                  <a:rPr lang="en-US" altLang="zh-CN" dirty="0"/>
                  <a:t>A system with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time-dependent</a:t>
                </a:r>
                <a:r>
                  <a:rPr lang="en-US" altLang="zh-CN" dirty="0"/>
                  <a:t> Hamiltonian </a:t>
                </a:r>
                <a:r>
                  <a:rPr lang="en-US" altLang="zh-CN" i="1" dirty="0"/>
                  <a:t>H(t)</a:t>
                </a:r>
                <a:r>
                  <a:rPr lang="en-US" altLang="zh-CN" dirty="0"/>
                  <a:t> and initial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</m:oMath>
                </a14:m>
                <a:r>
                  <a:rPr lang="en-US" altLang="zh-CN" dirty="0"/>
                  <a:t> of the </a:t>
                </a:r>
                <a:r>
                  <a:rPr lang="en-US" altLang="zh-CN" i="1" dirty="0"/>
                  <a:t>k</a:t>
                </a:r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eigen state of </a:t>
                </a:r>
                <a:r>
                  <a:rPr lang="en-US" altLang="zh-CN" i="1" dirty="0"/>
                  <a:t>H(0)</a:t>
                </a:r>
                <a:r>
                  <a:rPr lang="en-US" altLang="zh-CN" dirty="0"/>
                  <a:t>, if the evolution is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slow</a:t>
                </a:r>
                <a:r>
                  <a:rPr lang="en-US" altLang="zh-CN" dirty="0"/>
                  <a:t> enough, the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will always stay at the </a:t>
                </a:r>
                <a:r>
                  <a:rPr lang="en-US" altLang="zh-CN" i="1" dirty="0"/>
                  <a:t>k</a:t>
                </a:r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eigen state of </a:t>
                </a:r>
                <a:r>
                  <a:rPr lang="en-US" altLang="zh-CN" i="1" dirty="0"/>
                  <a:t>H(t). </a:t>
                </a:r>
                <a:r>
                  <a:rPr lang="en-US" altLang="zh-CN" dirty="0"/>
                  <a:t>The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discrete approximation </a:t>
                </a:r>
                <a:r>
                  <a:rPr lang="en-US" altLang="zh-CN" dirty="0"/>
                  <a:t>can be given by Dyson series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783080"/>
                <a:ext cx="10131425" cy="4008121"/>
              </a:xfrm>
              <a:blipFill>
                <a:blip r:embed="rId7"/>
                <a:stretch>
                  <a:fillRect l="-421" t="-913" r="-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E_far">
            <a:hlinkClick r:id="" action="ppaction://media"/>
            <a:extLst>
              <a:ext uri="{FF2B5EF4-FFF2-40B4-BE49-F238E27FC236}">
                <a16:creationId xmlns:a16="http://schemas.microsoft.com/office/drawing/2014/main" id="{1F0469C2-5B16-79AB-1BE0-62D4D9BE3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3388" y="3743662"/>
            <a:ext cx="3695699" cy="2771775"/>
          </a:xfrm>
          <a:prstGeom prst="rect">
            <a:avLst/>
          </a:prstGeom>
        </p:spPr>
      </p:pic>
      <p:pic>
        <p:nvPicPr>
          <p:cNvPr id="5" name="AE_near">
            <a:hlinkClick r:id="" action="ppaction://media"/>
            <a:extLst>
              <a:ext uri="{FF2B5EF4-FFF2-40B4-BE49-F238E27FC236}">
                <a16:creationId xmlns:a16="http://schemas.microsoft.com/office/drawing/2014/main" id="{36665D85-183E-7CB7-2E93-56FE95D710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48150" y="3743661"/>
            <a:ext cx="3695699" cy="27717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127004-4EC7-B0A4-8168-2805C4304E80}"/>
              </a:ext>
            </a:extLst>
          </p:cNvPr>
          <p:cNvSpPr txBox="1"/>
          <p:nvPr/>
        </p:nvSpPr>
        <p:spPr>
          <a:xfrm>
            <a:off x="1946989" y="6488668"/>
            <a:ext cx="668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Fast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8CB301-ACA5-7764-CEE4-42ED48F2ABEA}"/>
              </a:ext>
            </a:extLst>
          </p:cNvPr>
          <p:cNvSpPr txBox="1"/>
          <p:nvPr/>
        </p:nvSpPr>
        <p:spPr>
          <a:xfrm>
            <a:off x="5761751" y="6488667"/>
            <a:ext cx="668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Slow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6CE990-D146-9314-B9C8-11D3516DA9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2547" y="3760842"/>
            <a:ext cx="3443243" cy="27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8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CN" cap="none" dirty="0"/>
              <a:t>General Procedure of Adiabatic Linear Solver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4174913"/>
              </a:xfrm>
            </p:spPr>
            <p:txBody>
              <a:bodyPr anchor="t">
                <a:normAutofit/>
              </a:bodyPr>
              <a:lstStyle/>
              <a:p>
                <a:r>
                  <a:rPr lang="en-US" altLang="zh-CN" dirty="0"/>
                  <a:t>Map </a:t>
                </a:r>
                <a:r>
                  <a:rPr lang="en-US" altLang="zh-CN" dirty="0">
                    <a:solidFill>
                      <a:srgbClr val="00B0F0"/>
                    </a:solidFill>
                  </a:rPr>
                  <a:t>Linear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altLang="zh-CN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altLang="zh-CN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zh-CN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dirty="0"/>
                  <a:t>to </a:t>
                </a:r>
                <a:r>
                  <a:rPr lang="pt-BR" altLang="zh-CN" cap="none" dirty="0">
                    <a:solidFill>
                      <a:srgbClr val="FF0000"/>
                    </a:solidFill>
                  </a:rPr>
                  <a:t>Adiabatic Evolution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𝑖𝐻𝑡</m:t>
                            </m:r>
                          </m:sup>
                        </m:sSup>
                      </m:e>
                    </m:nary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</m:oMath>
                </a14:m>
                <a:endParaRPr lang="pt-BR" altLang="zh-CN" cap="none" dirty="0"/>
              </a:p>
              <a:p>
                <a:pPr lvl="1"/>
                <a:r>
                  <a:rPr lang="en-US" altLang="zh-CN" dirty="0"/>
                  <a:t>Pre-transformation</a:t>
                </a:r>
              </a:p>
              <a:p>
                <a:pPr lvl="2"/>
                <a:r>
                  <a:rPr lang="en-US" altLang="zh-CN" dirty="0"/>
                  <a:t>A is positive definite, with spectral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b is normalized to unit vector</a:t>
                </a:r>
              </a:p>
              <a:p>
                <a:pPr lvl="1"/>
                <a:r>
                  <a:rPr lang="en-US" altLang="zh-CN" dirty="0"/>
                  <a:t>Prepare initial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Design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H(s)</a:t>
                </a:r>
                <a:r>
                  <a:rPr lang="en-US" altLang="zh-CN" dirty="0"/>
                  <a:t> w.r.t </a:t>
                </a:r>
                <a:r>
                  <a:rPr lang="en-US" altLang="zh-CN" dirty="0">
                    <a:solidFill>
                      <a:srgbClr val="00B0F0"/>
                    </a:solidFill>
                  </a:rPr>
                  <a:t>A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are the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nullspace</a:t>
                </a:r>
                <a:r>
                  <a:rPr lang="en-US" altLang="zh-CN" dirty="0"/>
                  <a:t> vectors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H(s) is a scheduled mixture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Perform evolutions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𝑖𝐻𝑡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Get final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Practically, need some ancilla qubits to complete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4174913"/>
              </a:xfrm>
              <a:blipFill>
                <a:blip r:embed="rId3"/>
                <a:stretch>
                  <a:fillRect l="-421" t="-10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36EC66-CA18-899C-FF8D-916DF07DDD6F}"/>
                  </a:ext>
                </a:extLst>
              </p:cNvPr>
              <p:cNvSpPr txBox="1"/>
              <p:nvPr/>
            </p:nvSpPr>
            <p:spPr>
              <a:xfrm>
                <a:off x="6431279" y="2934260"/>
                <a:ext cx="5074920" cy="3286541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0" dirty="0"/>
                  <a:t>For example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satisfy conditions</a:t>
                </a:r>
              </a:p>
              <a:p>
                <a:pPr algn="ctr"/>
                <a:endParaRPr lang="en-US" altLang="zh-CN" dirty="0"/>
              </a:p>
              <a:p>
                <a:pPr lvl="0" algn="ctr" defTabSz="914400">
                  <a:defRPr/>
                </a:pPr>
                <a:r>
                  <a:rPr lang="en-US" altLang="zh-CN" dirty="0"/>
                  <a:t>Follow </a:t>
                </a:r>
                <a:r>
                  <a:rPr lang="en-US" altLang="zh-CN" dirty="0" err="1"/>
                  <a:t>arXiv</a:t>
                </a:r>
                <a:r>
                  <a:rPr lang="en-US" altLang="zh-CN" dirty="0"/>
                  <a:t>:</a:t>
                </a:r>
                <a:r>
                  <a:rPr lang="fr-FR" altLang="zh-CN" dirty="0"/>
                  <a:t>1805.10549,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define: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): [0, 1]→[0, 1]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 = (1−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))⋅</m:t>
                      </m:r>
                      <m:r>
                        <m:rPr>
                          <m:sty m:val="p"/>
                        </m:rPr>
                        <a:rPr lang="en-US" altLang="zh-CN" i="0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 ⋅</m:t>
                      </m:r>
                      <m:acc>
                        <m:accPr>
                          <m:chr m:val="̃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⋅(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−|</m:t>
                    </m:r>
                    <m:acc>
                      <m:accPr>
                        <m:chr m:val="̃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⟩⟨</m:t>
                    </m:r>
                    <m:acc>
                      <m:accPr>
                        <m:chr m:val="̃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dirty="0"/>
              </a:p>
              <a:p>
                <a:pPr algn="ctr"/>
                <a:r>
                  <a:rPr lang="en-US" altLang="zh-CN" dirty="0" err="1"/>
                  <a:t>st.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(1)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pPr algn="ctr"/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 we’ll also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36EC66-CA18-899C-FF8D-916DF07DD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279" y="2934260"/>
                <a:ext cx="5074920" cy="3286541"/>
              </a:xfrm>
              <a:prstGeom prst="rect">
                <a:avLst/>
              </a:prstGeom>
              <a:blipFill>
                <a:blip r:embed="rId4"/>
                <a:stretch>
                  <a:fillRect b="-1848"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CN" cap="none" dirty="0"/>
              <a:t>Implementation Techniques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976793"/>
              </a:xfrm>
            </p:spPr>
            <p:txBody>
              <a:bodyPr anchor="t">
                <a:normAutofit/>
              </a:bodyPr>
              <a:lstStyle/>
              <a:p>
                <a:r>
                  <a:rPr lang="en-US" altLang="zh-CN" dirty="0"/>
                  <a:t>Time evolution operator</a:t>
                </a:r>
              </a:p>
              <a:p>
                <a:pPr lvl="1"/>
                <a:r>
                  <a:rPr lang="en-US" altLang="zh-CN" cap="none" dirty="0"/>
                  <a:t>Hamiltonian Simulation</a:t>
                </a:r>
              </a:p>
              <a:p>
                <a:pPr lvl="1"/>
                <a:r>
                  <a:rPr lang="en-US" altLang="zh-CN" dirty="0"/>
                  <a:t>Block Encoding</a:t>
                </a:r>
              </a:p>
              <a:p>
                <a:r>
                  <a:rPr lang="pt-BR" altLang="zh-CN" cap="none" dirty="0"/>
                  <a:t>Adiabatic evolution control</a:t>
                </a:r>
              </a:p>
              <a:p>
                <a:pPr lvl="1"/>
                <a:r>
                  <a:rPr lang="en-US" altLang="zh-CN" dirty="0"/>
                  <a:t>Logical step: schedule function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Physical time: randomization method</a:t>
                </a:r>
              </a:p>
              <a:p>
                <a:r>
                  <a:rPr lang="en-US" altLang="zh-CN" dirty="0"/>
                  <a:t>Quest for more precision</a:t>
                </a:r>
              </a:p>
              <a:p>
                <a:pPr lvl="1"/>
                <a:r>
                  <a:rPr lang="en-US" altLang="zh-CN" dirty="0"/>
                  <a:t>Eigenvalue Filtering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976793"/>
              </a:xfrm>
              <a:blipFill>
                <a:blip r:embed="rId3"/>
                <a:stretch>
                  <a:fillRect l="-421" t="-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980DB92-3714-2B6A-C49E-B13B4199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502" y="702906"/>
            <a:ext cx="4573075" cy="54521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C02805C-E02A-A232-48ED-0C042B4F8676}"/>
              </a:ext>
            </a:extLst>
          </p:cNvPr>
          <p:cNvSpPr txBox="1"/>
          <p:nvPr/>
        </p:nvSpPr>
        <p:spPr>
          <a:xfrm>
            <a:off x="7580065" y="6248399"/>
            <a:ext cx="2535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pseudo-code for our LS </a:t>
            </a:r>
            <a:r>
              <a:rPr lang="en-US" altLang="zh-CN" sz="1600" dirty="0" err="1"/>
              <a:t>impl</a:t>
            </a:r>
            <a:r>
              <a:rPr lang="en-US" altLang="zh-CN" sz="1600" dirty="0"/>
              <a:t>.</a:t>
            </a:r>
            <a:endParaRPr lang="zh-CN" altLang="en-US" sz="16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EC886C7-85C7-9757-0D7C-234E2776BF4C}"/>
              </a:ext>
            </a:extLst>
          </p:cNvPr>
          <p:cNvSpPr/>
          <p:nvPr/>
        </p:nvSpPr>
        <p:spPr>
          <a:xfrm rot="817368">
            <a:off x="3595778" y="3325496"/>
            <a:ext cx="2898819" cy="266700"/>
          </a:xfrm>
          <a:prstGeom prst="rightArrow">
            <a:avLst>
              <a:gd name="adj1" fmla="val 50000"/>
              <a:gd name="adj2" fmla="val 8714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8ABC2EFD-BFA7-E42F-F5C0-B2A4E3158153}"/>
              </a:ext>
            </a:extLst>
          </p:cNvPr>
          <p:cNvSpPr/>
          <p:nvPr/>
        </p:nvSpPr>
        <p:spPr>
          <a:xfrm rot="565706">
            <a:off x="3607465" y="2840544"/>
            <a:ext cx="2890757" cy="266700"/>
          </a:xfrm>
          <a:prstGeom prst="rightArrow">
            <a:avLst>
              <a:gd name="adj1" fmla="val 50000"/>
              <a:gd name="adj2" fmla="val 8714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C1306FF8-7F9A-AA36-ED8E-F6FF7046C3FD}"/>
              </a:ext>
            </a:extLst>
          </p:cNvPr>
          <p:cNvSpPr/>
          <p:nvPr/>
        </p:nvSpPr>
        <p:spPr>
          <a:xfrm rot="18829206">
            <a:off x="4220573" y="2854519"/>
            <a:ext cx="2670802" cy="266700"/>
          </a:xfrm>
          <a:prstGeom prst="rightArrow">
            <a:avLst>
              <a:gd name="adj1" fmla="val 50000"/>
              <a:gd name="adj2" fmla="val 8714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D71A7786-1BBE-49E3-01B4-4B3F8E5E91C9}"/>
              </a:ext>
            </a:extLst>
          </p:cNvPr>
          <p:cNvSpPr/>
          <p:nvPr/>
        </p:nvSpPr>
        <p:spPr>
          <a:xfrm rot="189751">
            <a:off x="3603678" y="4948039"/>
            <a:ext cx="2876385" cy="266700"/>
          </a:xfrm>
          <a:prstGeom prst="rightArrow">
            <a:avLst>
              <a:gd name="adj1" fmla="val 50000"/>
              <a:gd name="adj2" fmla="val 8714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03A47-DD43-682B-9D02-FDE31E29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Hamiltonian Simulation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24F6BE-DB65-6209-06A4-506E01A9C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011681"/>
                <a:ext cx="10131425" cy="4236719"/>
              </a:xfrm>
            </p:spPr>
            <p:txBody>
              <a:bodyPr anchor="t">
                <a:normAutofit/>
              </a:bodyPr>
              <a:lstStyle/>
              <a:p>
                <a:r>
                  <a:rPr lang="en-US" altLang="zh-CN" sz="2000" dirty="0"/>
                  <a:t>Implement time evolution operator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𝑖𝐻𝑡</m:t>
                        </m:r>
                      </m:sup>
                    </m:sSup>
                  </m:oMath>
                </a14:m>
                <a:r>
                  <a:rPr lang="en-US" altLang="zh-CN" sz="2000" dirty="0"/>
                  <a:t> in </a:t>
                </a:r>
                <a:r>
                  <a:rPr lang="en-US" altLang="zh-CN" sz="2000" dirty="0">
                    <a:solidFill>
                      <a:srgbClr val="FFFF00"/>
                    </a:solidFill>
                  </a:rPr>
                  <a:t>quantum circuit</a:t>
                </a:r>
              </a:p>
              <a:p>
                <a:r>
                  <a:rPr lang="en-US" altLang="zh-CN" sz="2000" dirty="0"/>
                  <a:t>Techniques</a:t>
                </a:r>
              </a:p>
              <a:p>
                <a:pPr lvl="1"/>
                <a:r>
                  <a:rPr lang="en-US" altLang="zh-CN" sz="1800" dirty="0"/>
                  <a:t>Trotterization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brk m:alnAt="23"/>
                              </m:r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num>
                                  <m:den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sz="1600" dirty="0"/>
              </a:p>
              <a:p>
                <a:pPr lvl="1"/>
                <a:r>
                  <a:rPr lang="en-US" altLang="zh-CN" sz="1800" dirty="0"/>
                  <a:t>Taylor approx.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𝑖𝐻𝑡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𝑖𝐻𝑡</m:t>
                                </m:r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𝑖𝐻𝑡</m:t>
                    </m:r>
                  </m:oMath>
                </a14:m>
                <a:r>
                  <a:rPr lang="en-US" altLang="zh-CN" sz="1600" b="0" dirty="0"/>
                  <a:t>,</a:t>
                </a:r>
                <a:r>
                  <a:rPr lang="en-US" altLang="zh-CN" sz="1600" dirty="0"/>
                  <a:t> then </a:t>
                </a:r>
                <a:r>
                  <a:rPr lang="en-US" altLang="zh-CN" sz="1600" dirty="0">
                    <a:solidFill>
                      <a:srgbClr val="FFFF00"/>
                    </a:solidFill>
                  </a:rPr>
                  <a:t>block encode</a:t>
                </a:r>
                <a:endParaRPr lang="en-US" altLang="zh-CN" sz="1600" b="0" dirty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altLang="zh-CN" sz="1800" dirty="0"/>
                  <a:t>Quantum Walk</a:t>
                </a:r>
                <a:endParaRPr lang="en-US" altLang="zh-CN" sz="1600" dirty="0"/>
              </a:p>
              <a:p>
                <a:pPr lvl="1"/>
                <a:r>
                  <a:rPr lang="en-US" altLang="zh-CN" sz="1800" dirty="0"/>
                  <a:t>Quantum Signal Processing</a:t>
                </a:r>
              </a:p>
              <a:p>
                <a:pPr lvl="2"/>
                <a:r>
                  <a:rPr lang="en-US" altLang="zh-CN" sz="1600" dirty="0"/>
                  <a:t>So-far the optimal way </a:t>
                </a:r>
                <a:r>
                  <a:rPr lang="zh-CN" altLang="en-US" sz="1600" dirty="0"/>
                  <a:t>⭐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24F6BE-DB65-6209-06A4-506E01A9C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011681"/>
                <a:ext cx="10131425" cy="4236719"/>
              </a:xfrm>
              <a:blipFill>
                <a:blip r:embed="rId3"/>
                <a:stretch>
                  <a:fillRect l="-542" t="-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5EB4EEE5-49E8-60D7-5EAF-DA44BE36093F}"/>
              </a:ext>
            </a:extLst>
          </p:cNvPr>
          <p:cNvGrpSpPr/>
          <p:nvPr/>
        </p:nvGrpSpPr>
        <p:grpSpPr>
          <a:xfrm>
            <a:off x="6594582" y="2949065"/>
            <a:ext cx="5050366" cy="2902420"/>
            <a:chOff x="6585251" y="2958395"/>
            <a:chExt cx="5050366" cy="29024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13708C-0A50-091D-CAB7-5D957F094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5251" y="2958395"/>
              <a:ext cx="5050366" cy="2525183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5FD795C-D264-BEAB-0CC7-5AA1F18BC732}"/>
                </a:ext>
              </a:extLst>
            </p:cNvPr>
            <p:cNvSpPr txBox="1"/>
            <p:nvPr/>
          </p:nvSpPr>
          <p:spPr>
            <a:xfrm>
              <a:off x="6790611" y="5522261"/>
              <a:ext cx="46396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altLang="zh-CN" sz="1600" dirty="0">
                  <a:hlinkClick r:id="rId5"/>
                </a:rPr>
                <a:t>https://en.wikipedia.org/wiki/Hamiltonian_simulation</a:t>
              </a:r>
              <a:endParaRPr lang="fr-FR" altLang="zh-C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32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Block Encoding </a:t>
            </a:r>
            <a:r>
              <a:rPr lang="pt-BR" altLang="zh-CN" sz="2000" cap="none" dirty="0"/>
              <a:t>(</a:t>
            </a:r>
            <a:r>
              <a:rPr lang="en-US" altLang="zh-CN" sz="2000" cap="none" dirty="0"/>
              <a:t>arXiv:2402.17529</a:t>
            </a:r>
            <a:r>
              <a:rPr lang="pt-BR" altLang="zh-CN" sz="2000" cap="none" dirty="0"/>
              <a:t>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4380653"/>
              </a:xfrm>
            </p:spPr>
            <p:txBody>
              <a:bodyPr anchor="t">
                <a:normAutofit/>
              </a:bodyPr>
              <a:lstStyle/>
              <a:p>
                <a:r>
                  <a:rPr lang="en-US" altLang="zh-CN" dirty="0"/>
                  <a:t>Introducing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non-unitary</a:t>
                </a:r>
                <a:r>
                  <a:rPr lang="en-US" altLang="zh-CN" dirty="0"/>
                  <a:t> to quantum computing</a:t>
                </a:r>
              </a:p>
              <a:p>
                <a:r>
                  <a:rPr lang="en-US" altLang="zh-CN" dirty="0"/>
                  <a:t>Finds a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that expands an arbitrary given matrix A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so that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general linear algebra</a:t>
                </a:r>
                <a:r>
                  <a:rPr lang="en-US" altLang="zh-CN" dirty="0"/>
                  <a:t> like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could be easily implemented on gate-based quantum computers like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0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Techniques (see part 2)</a:t>
                </a:r>
              </a:p>
              <a:p>
                <a:pPr lvl="1"/>
                <a:r>
                  <a:rPr lang="en-US" altLang="zh-CN" dirty="0"/>
                  <a:t>direct construction: any matrix</a:t>
                </a:r>
              </a:p>
              <a:p>
                <a:pPr lvl="1"/>
                <a:r>
                  <a:rPr lang="en-US" altLang="zh-CN" dirty="0"/>
                  <a:t>prepare-select based: LCU matrix</a:t>
                </a:r>
              </a:p>
              <a:p>
                <a:pPr lvl="1"/>
                <a:r>
                  <a:rPr lang="en-US" altLang="zh-CN" dirty="0"/>
                  <a:t>query-oracle based: d-sparse matrix</a:t>
                </a:r>
              </a:p>
              <a:p>
                <a:pPr lvl="1"/>
                <a:r>
                  <a:rPr lang="en-US" altLang="zh-CN" dirty="0"/>
                  <a:t>BE upon another BE…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4380653"/>
              </a:xfrm>
              <a:blipFill>
                <a:blip r:embed="rId3"/>
                <a:stretch>
                  <a:fillRect l="-542" t="-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9E413720-B536-A39B-2F60-7DEBE928621D}"/>
              </a:ext>
            </a:extLst>
          </p:cNvPr>
          <p:cNvGrpSpPr/>
          <p:nvPr/>
        </p:nvGrpSpPr>
        <p:grpSpPr>
          <a:xfrm>
            <a:off x="5801013" y="4954523"/>
            <a:ext cx="4537009" cy="1644397"/>
            <a:chOff x="5801013" y="4954523"/>
            <a:chExt cx="4537009" cy="164439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A8C352F-2B2F-5DA9-308A-9B9302FE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9518" y="4954523"/>
              <a:ext cx="1652019" cy="101803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550F484-29D3-B3DD-B7ED-18C3EA49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954523"/>
              <a:ext cx="1652019" cy="101803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DABC27A-C64F-58D7-3B9C-C9D2E66DB457}"/>
                </a:ext>
              </a:extLst>
            </p:cNvPr>
            <p:cNvSpPr txBox="1"/>
            <p:nvPr/>
          </p:nvSpPr>
          <p:spPr>
            <a:xfrm>
              <a:off x="5801013" y="6075700"/>
              <a:ext cx="453700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altLang="zh-CN" sz="1400" dirty="0">
                  <a:hlinkClick r:id="rId6"/>
                </a:rPr>
                <a:t>https://pennylane.ai/qml/demos/tutorial_lcu_blockencoding</a:t>
              </a:r>
              <a:endParaRPr lang="fr-FR" altLang="zh-CN" sz="1400" dirty="0"/>
            </a:p>
            <a:p>
              <a:r>
                <a:rPr lang="fr-FR" altLang="zh-CN" sz="1400" dirty="0">
                  <a:hlinkClick r:id="rId7"/>
                </a:rPr>
                <a:t>https://pennylane.ai/qml/demos/tutorial_block_encoding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74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自定义 1">
      <a:majorFont>
        <a:latin typeface="Times New Roman"/>
        <a:ea typeface="Yu Mincho"/>
        <a:cs typeface=""/>
      </a:majorFont>
      <a:minorFont>
        <a:latin typeface="Times New Roman"/>
        <a:ea typeface="Yu Mincho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1337</TotalTime>
  <Words>2078</Words>
  <Application>Microsoft Office PowerPoint</Application>
  <PresentationFormat>宽屏</PresentationFormat>
  <Paragraphs>285</Paragraphs>
  <Slides>31</Slides>
  <Notes>21</Notes>
  <HiddenSlides>0</HiddenSlides>
  <MMClips>10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Arial</vt:lpstr>
      <vt:lpstr>Cambria Math</vt:lpstr>
      <vt:lpstr>Consolas</vt:lpstr>
      <vt:lpstr>Times New Roman</vt:lpstr>
      <vt:lpstr>天体</vt:lpstr>
      <vt:lpstr>Discrete Adiabatic Quantum Linear-system Solver </vt:lpstr>
      <vt:lpstr>Index</vt:lpstr>
      <vt:lpstr>Linear-system Solver via Adiabatic Evolution</vt:lpstr>
      <vt:lpstr>Time Evolution</vt:lpstr>
      <vt:lpstr>Adiabatic Evolution</vt:lpstr>
      <vt:lpstr>General Procedure of Adiabatic Linear Solver</vt:lpstr>
      <vt:lpstr>Implementation Techniques</vt:lpstr>
      <vt:lpstr>Hamiltonian Simulation</vt:lpstr>
      <vt:lpstr>Block Encoding (arXiv:2402.17529)</vt:lpstr>
      <vt:lpstr>Schedule Function &amp; Randomizatiom Method (arXiv:1909.05500)                               (arXiv:1805.10549)</vt:lpstr>
      <vt:lpstr>Eigenvalue Filtering (arXiv:1910.14596)</vt:lpstr>
      <vt:lpstr>Solutions to the Contest Problem</vt:lpstr>
      <vt:lpstr>Problem Description</vt:lpstr>
      <vt:lpstr>Task 1: Implementing the Block Encoding</vt:lpstr>
      <vt:lpstr>Block Encoding: QSVT-like (arXiv:2203.10236)</vt:lpstr>
      <vt:lpstr>Block Encoding: LCU (arXiv:1202.5822)</vt:lpstr>
      <vt:lpstr>Block Encoding: ARCCOS (arXiv:2402.17529)</vt:lpstr>
      <vt:lpstr>Block Encoding: ARCSIN (arXiv:2402.17529)</vt:lpstr>
      <vt:lpstr>Block Encoding: FABLE (arXiv:2402.17529)</vt:lpstr>
      <vt:lpstr>PowerPoint 演示文稿</vt:lpstr>
      <vt:lpstr>Task 2: Implementing the Linear Solver</vt:lpstr>
      <vt:lpstr>Numerical Results</vt:lpstr>
      <vt:lpstr>Error Analysis</vt:lpstr>
      <vt:lpstr>Visualize the Adiabatic Solver Solutions</vt:lpstr>
      <vt:lpstr>Rethinkings 🤔</vt:lpstr>
      <vt:lpstr>The Linear Solver “Losers” in Complexity Race</vt:lpstr>
      <vt:lpstr>The AQC Myths (arXiv:1909.05500)</vt:lpstr>
      <vt:lpstr>The QDA Myths (arXiv:2111.08152/2312.07690)</vt:lpstr>
      <vt:lpstr>Core References</vt:lpstr>
      <vt:lpstr>Citation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kahsolt</dc:creator>
  <cp:lastModifiedBy>kahsolt</cp:lastModifiedBy>
  <cp:revision>614</cp:revision>
  <dcterms:created xsi:type="dcterms:W3CDTF">2024-06-01T08:30:40Z</dcterms:created>
  <dcterms:modified xsi:type="dcterms:W3CDTF">2024-06-06T09:43:07Z</dcterms:modified>
</cp:coreProperties>
</file>